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1"/>
  </p:notesMasterIdLst>
  <p:sldIdLst>
    <p:sldId id="256" r:id="rId2"/>
    <p:sldId id="342" r:id="rId3"/>
    <p:sldId id="343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432" r:id="rId23"/>
    <p:sldId id="433" r:id="rId24"/>
    <p:sldId id="434" r:id="rId25"/>
    <p:sldId id="435" r:id="rId26"/>
    <p:sldId id="436" r:id="rId27"/>
    <p:sldId id="437" r:id="rId28"/>
    <p:sldId id="438" r:id="rId29"/>
    <p:sldId id="439" r:id="rId30"/>
    <p:sldId id="440" r:id="rId31"/>
    <p:sldId id="441" r:id="rId32"/>
    <p:sldId id="442" r:id="rId33"/>
    <p:sldId id="443" r:id="rId34"/>
    <p:sldId id="444" r:id="rId35"/>
    <p:sldId id="445" r:id="rId36"/>
    <p:sldId id="446" r:id="rId37"/>
    <p:sldId id="448" r:id="rId38"/>
    <p:sldId id="449" r:id="rId39"/>
    <p:sldId id="450" r:id="rId40"/>
    <p:sldId id="451" r:id="rId41"/>
    <p:sldId id="452" r:id="rId42"/>
    <p:sldId id="453" r:id="rId43"/>
    <p:sldId id="454" r:id="rId44"/>
    <p:sldId id="455" r:id="rId45"/>
    <p:sldId id="471" r:id="rId46"/>
    <p:sldId id="481" r:id="rId47"/>
    <p:sldId id="482" r:id="rId48"/>
    <p:sldId id="483" r:id="rId49"/>
    <p:sldId id="484" r:id="rId50"/>
    <p:sldId id="485" r:id="rId51"/>
    <p:sldId id="486" r:id="rId52"/>
    <p:sldId id="487" r:id="rId53"/>
    <p:sldId id="489" r:id="rId54"/>
    <p:sldId id="490" r:id="rId55"/>
    <p:sldId id="491" r:id="rId56"/>
    <p:sldId id="492" r:id="rId57"/>
    <p:sldId id="488" r:id="rId58"/>
    <p:sldId id="479" r:id="rId59"/>
    <p:sldId id="480" r:id="rId6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FE5"/>
    <a:srgbClr val="E5FFE5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9" autoAdjust="0"/>
    <p:restoredTop sz="95444" autoAdjust="0"/>
  </p:normalViewPr>
  <p:slideViewPr>
    <p:cSldViewPr>
      <p:cViewPr varScale="1">
        <p:scale>
          <a:sx n="89" d="100"/>
          <a:sy n="89" d="100"/>
        </p:scale>
        <p:origin x="-111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014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289F42-D732-498F-A327-4DDEDDA4733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6FAE5E-F8AB-4E56-A8F1-B18A16B30F40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DC3508B3-B806-421B-AFCB-9761FD091B1E}" type="parTrans" cxnId="{5E9DB3EE-A2C2-4EDD-83F6-C7C608CFE4B7}">
      <dgm:prSet/>
      <dgm:spPr/>
      <dgm:t>
        <a:bodyPr/>
        <a:lstStyle/>
        <a:p>
          <a:endParaRPr lang="en-US"/>
        </a:p>
      </dgm:t>
    </dgm:pt>
    <dgm:pt modelId="{51000DBD-54F0-415C-9768-35ABBA562D0F}" type="sibTrans" cxnId="{5E9DB3EE-A2C2-4EDD-83F6-C7C608CFE4B7}">
      <dgm:prSet/>
      <dgm:spPr/>
      <dgm:t>
        <a:bodyPr/>
        <a:lstStyle/>
        <a:p>
          <a:endParaRPr lang="en-US"/>
        </a:p>
      </dgm:t>
    </dgm:pt>
    <dgm:pt modelId="{37ED2922-1B1D-44FC-A8FF-DC217C788F1B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200" b="1" dirty="0" smtClean="0">
              <a:solidFill>
                <a:srgbClr val="000066"/>
              </a:solidFill>
              <a:latin typeface="Calibri" pitchFamily="34" charset="0"/>
            </a:rPr>
            <a:t>Performance  &amp; Quality Standards</a:t>
          </a:r>
          <a:endParaRPr lang="en-US" sz="3200" b="1" dirty="0">
            <a:solidFill>
              <a:srgbClr val="000066"/>
            </a:solidFill>
            <a:latin typeface="Calibri" pitchFamily="34" charset="0"/>
          </a:endParaRPr>
        </a:p>
      </dgm:t>
    </dgm:pt>
    <dgm:pt modelId="{1D8ED480-481E-4B1F-9049-CC93C8A75076}" type="parTrans" cxnId="{8F1F3E4E-2006-4BEE-A854-51188CE78652}">
      <dgm:prSet/>
      <dgm:spPr/>
      <dgm:t>
        <a:bodyPr/>
        <a:lstStyle/>
        <a:p>
          <a:endParaRPr lang="en-US"/>
        </a:p>
      </dgm:t>
    </dgm:pt>
    <dgm:pt modelId="{58F111B9-0F11-44B8-9D5D-AC7331D6B701}" type="sibTrans" cxnId="{8F1F3E4E-2006-4BEE-A854-51188CE78652}">
      <dgm:prSet/>
      <dgm:spPr/>
      <dgm:t>
        <a:bodyPr/>
        <a:lstStyle/>
        <a:p>
          <a:endParaRPr lang="en-US"/>
        </a:p>
      </dgm:t>
    </dgm:pt>
    <dgm:pt modelId="{11CBB2BF-791E-4F95-B608-88C083F86A74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1ADACF1A-B4A8-49C6-B8DA-F3A40B84841E}" type="parTrans" cxnId="{7C6D4451-733B-4BC1-BE60-9580EE030F3B}">
      <dgm:prSet/>
      <dgm:spPr/>
      <dgm:t>
        <a:bodyPr/>
        <a:lstStyle/>
        <a:p>
          <a:endParaRPr lang="en-US"/>
        </a:p>
      </dgm:t>
    </dgm:pt>
    <dgm:pt modelId="{851AE6F4-630D-42C3-9B8B-61E88447A7A6}" type="sibTrans" cxnId="{7C6D4451-733B-4BC1-BE60-9580EE030F3B}">
      <dgm:prSet/>
      <dgm:spPr/>
      <dgm:t>
        <a:bodyPr/>
        <a:lstStyle/>
        <a:p>
          <a:endParaRPr lang="en-US"/>
        </a:p>
      </dgm:t>
    </dgm:pt>
    <dgm:pt modelId="{5981F3F2-36F4-42BE-8259-C0D71C28D5CF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3200" b="1" dirty="0" smtClean="0">
              <a:solidFill>
                <a:srgbClr val="000066"/>
              </a:solidFill>
              <a:latin typeface="Calibri" pitchFamily="34" charset="0"/>
            </a:rPr>
            <a:t>Compliance Auditing of Providers</a:t>
          </a:r>
          <a:endParaRPr lang="en-US" sz="3200" b="1" dirty="0">
            <a:solidFill>
              <a:srgbClr val="000066"/>
            </a:solidFill>
            <a:latin typeface="Calibri" pitchFamily="34" charset="0"/>
          </a:endParaRPr>
        </a:p>
      </dgm:t>
    </dgm:pt>
    <dgm:pt modelId="{371F6044-D9D1-4F9C-BE95-35D251C5BEC7}" type="parTrans" cxnId="{EDA80ED2-195C-490F-B2D3-AF0F72D1CB9D}">
      <dgm:prSet/>
      <dgm:spPr/>
      <dgm:t>
        <a:bodyPr/>
        <a:lstStyle/>
        <a:p>
          <a:endParaRPr lang="en-US"/>
        </a:p>
      </dgm:t>
    </dgm:pt>
    <dgm:pt modelId="{260BF0A8-7D02-4AAC-9768-466D7DF47C87}" type="sibTrans" cxnId="{EDA80ED2-195C-490F-B2D3-AF0F72D1CB9D}">
      <dgm:prSet/>
      <dgm:spPr/>
      <dgm:t>
        <a:bodyPr/>
        <a:lstStyle/>
        <a:p>
          <a:endParaRPr lang="en-US"/>
        </a:p>
      </dgm:t>
    </dgm:pt>
    <dgm:pt modelId="{08F1CB7F-CE51-4FC8-856C-BD2DD953458B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BD3318D2-612A-4850-8AC6-28402078FB3C}" type="parTrans" cxnId="{D790E0DE-6CBE-4480-A3D3-BCA0EC1A3545}">
      <dgm:prSet/>
      <dgm:spPr/>
      <dgm:t>
        <a:bodyPr/>
        <a:lstStyle/>
        <a:p>
          <a:endParaRPr lang="en-US"/>
        </a:p>
      </dgm:t>
    </dgm:pt>
    <dgm:pt modelId="{1FD7DDF2-C77F-4CC0-8D44-AE82F03FA8FD}" type="sibTrans" cxnId="{D790E0DE-6CBE-4480-A3D3-BCA0EC1A3545}">
      <dgm:prSet/>
      <dgm:spPr/>
      <dgm:t>
        <a:bodyPr/>
        <a:lstStyle/>
        <a:p>
          <a:endParaRPr lang="en-US"/>
        </a:p>
      </dgm:t>
    </dgm:pt>
    <dgm:pt modelId="{2B405E8B-4081-47A0-A6FE-7E3391C981BA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3200" b="1" dirty="0" smtClean="0">
              <a:solidFill>
                <a:srgbClr val="000066"/>
              </a:solidFill>
              <a:latin typeface="Calibri" pitchFamily="34" charset="0"/>
            </a:rPr>
            <a:t>Education, Training, &amp; Development</a:t>
          </a:r>
          <a:endParaRPr lang="en-US" sz="3200" b="1" dirty="0">
            <a:solidFill>
              <a:srgbClr val="000066"/>
            </a:solidFill>
            <a:latin typeface="Calibri" pitchFamily="34" charset="0"/>
          </a:endParaRPr>
        </a:p>
      </dgm:t>
    </dgm:pt>
    <dgm:pt modelId="{41D530E8-C6EC-420A-82D6-EC749081CF62}" type="parTrans" cxnId="{60FBE38A-F23D-4AE2-9E19-C398044D32DD}">
      <dgm:prSet/>
      <dgm:spPr/>
      <dgm:t>
        <a:bodyPr/>
        <a:lstStyle/>
        <a:p>
          <a:endParaRPr lang="en-US"/>
        </a:p>
      </dgm:t>
    </dgm:pt>
    <dgm:pt modelId="{F161B8C2-0FF6-42BB-982A-D8187BB80485}" type="sibTrans" cxnId="{60FBE38A-F23D-4AE2-9E19-C398044D32DD}">
      <dgm:prSet/>
      <dgm:spPr/>
      <dgm:t>
        <a:bodyPr/>
        <a:lstStyle/>
        <a:p>
          <a:endParaRPr lang="en-US"/>
        </a:p>
      </dgm:t>
    </dgm:pt>
    <dgm:pt modelId="{ECE1F75D-F734-4E81-8D99-7F29282399AC}" type="pres">
      <dgm:prSet presAssocID="{1A289F42-D732-498F-A327-4DDEDDA473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1414FC-345F-440E-B47C-57C35AB62061}" type="pres">
      <dgm:prSet presAssocID="{C56FAE5E-F8AB-4E56-A8F1-B18A16B30F40}" presName="composite" presStyleCnt="0"/>
      <dgm:spPr/>
    </dgm:pt>
    <dgm:pt modelId="{71047013-2511-47C3-8577-B1AA432EE92B}" type="pres">
      <dgm:prSet presAssocID="{C56FAE5E-F8AB-4E56-A8F1-B18A16B30F4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5528C3-FC17-40E0-B9BA-A8ED720369DA}" type="pres">
      <dgm:prSet presAssocID="{C56FAE5E-F8AB-4E56-A8F1-B18A16B30F4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CB494-D873-487E-AFFE-33A913066CF8}" type="pres">
      <dgm:prSet presAssocID="{51000DBD-54F0-415C-9768-35ABBA562D0F}" presName="sp" presStyleCnt="0"/>
      <dgm:spPr/>
    </dgm:pt>
    <dgm:pt modelId="{3338A87B-DB77-4A04-AEF5-727E66F0F65D}" type="pres">
      <dgm:prSet presAssocID="{11CBB2BF-791E-4F95-B608-88C083F86A74}" presName="composite" presStyleCnt="0"/>
      <dgm:spPr/>
    </dgm:pt>
    <dgm:pt modelId="{CD7369B9-7F2C-4ADC-A306-6400EE67FA9C}" type="pres">
      <dgm:prSet presAssocID="{11CBB2BF-791E-4F95-B608-88C083F86A7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941A5-A04A-48FB-9ABF-D5E0627D5D49}" type="pres">
      <dgm:prSet presAssocID="{11CBB2BF-791E-4F95-B608-88C083F86A7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C7B09-80D3-45AB-B794-4625A0C661D2}" type="pres">
      <dgm:prSet presAssocID="{851AE6F4-630D-42C3-9B8B-61E88447A7A6}" presName="sp" presStyleCnt="0"/>
      <dgm:spPr/>
    </dgm:pt>
    <dgm:pt modelId="{A36491A6-3236-42B8-8B41-B0C659FC219F}" type="pres">
      <dgm:prSet presAssocID="{08F1CB7F-CE51-4FC8-856C-BD2DD953458B}" presName="composite" presStyleCnt="0"/>
      <dgm:spPr/>
    </dgm:pt>
    <dgm:pt modelId="{DB481DC5-541D-42C1-8ABE-EDB640468276}" type="pres">
      <dgm:prSet presAssocID="{08F1CB7F-CE51-4FC8-856C-BD2DD953458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9CEF3-19B3-4CF1-86EE-E4BB423A2BFE}" type="pres">
      <dgm:prSet presAssocID="{08F1CB7F-CE51-4FC8-856C-BD2DD953458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E99AFC-2073-46EE-87B9-826136ADF549}" type="presOf" srcId="{2B405E8B-4081-47A0-A6FE-7E3391C981BA}" destId="{0EC9CEF3-19B3-4CF1-86EE-E4BB423A2BFE}" srcOrd="0" destOrd="0" presId="urn:microsoft.com/office/officeart/2005/8/layout/chevron2"/>
    <dgm:cxn modelId="{60FBE38A-F23D-4AE2-9E19-C398044D32DD}" srcId="{08F1CB7F-CE51-4FC8-856C-BD2DD953458B}" destId="{2B405E8B-4081-47A0-A6FE-7E3391C981BA}" srcOrd="0" destOrd="0" parTransId="{41D530E8-C6EC-420A-82D6-EC749081CF62}" sibTransId="{F161B8C2-0FF6-42BB-982A-D8187BB80485}"/>
    <dgm:cxn modelId="{D790E0DE-6CBE-4480-A3D3-BCA0EC1A3545}" srcId="{1A289F42-D732-498F-A327-4DDEDDA47331}" destId="{08F1CB7F-CE51-4FC8-856C-BD2DD953458B}" srcOrd="2" destOrd="0" parTransId="{BD3318D2-612A-4850-8AC6-28402078FB3C}" sibTransId="{1FD7DDF2-C77F-4CC0-8D44-AE82F03FA8FD}"/>
    <dgm:cxn modelId="{8F1F3E4E-2006-4BEE-A854-51188CE78652}" srcId="{C56FAE5E-F8AB-4E56-A8F1-B18A16B30F40}" destId="{37ED2922-1B1D-44FC-A8FF-DC217C788F1B}" srcOrd="0" destOrd="0" parTransId="{1D8ED480-481E-4B1F-9049-CC93C8A75076}" sibTransId="{58F111B9-0F11-44B8-9D5D-AC7331D6B701}"/>
    <dgm:cxn modelId="{9C4741C8-90ED-4AFF-AC41-BB417FF50134}" type="presOf" srcId="{11CBB2BF-791E-4F95-B608-88C083F86A74}" destId="{CD7369B9-7F2C-4ADC-A306-6400EE67FA9C}" srcOrd="0" destOrd="0" presId="urn:microsoft.com/office/officeart/2005/8/layout/chevron2"/>
    <dgm:cxn modelId="{5E9DB3EE-A2C2-4EDD-83F6-C7C608CFE4B7}" srcId="{1A289F42-D732-498F-A327-4DDEDDA47331}" destId="{C56FAE5E-F8AB-4E56-A8F1-B18A16B30F40}" srcOrd="0" destOrd="0" parTransId="{DC3508B3-B806-421B-AFCB-9761FD091B1E}" sibTransId="{51000DBD-54F0-415C-9768-35ABBA562D0F}"/>
    <dgm:cxn modelId="{D1ECD4B5-9B5F-4792-8C2D-BAC1AFF20105}" type="presOf" srcId="{1A289F42-D732-498F-A327-4DDEDDA47331}" destId="{ECE1F75D-F734-4E81-8D99-7F29282399AC}" srcOrd="0" destOrd="0" presId="urn:microsoft.com/office/officeart/2005/8/layout/chevron2"/>
    <dgm:cxn modelId="{261F5340-C514-4AD1-80C3-462374C8F37C}" type="presOf" srcId="{C56FAE5E-F8AB-4E56-A8F1-B18A16B30F40}" destId="{71047013-2511-47C3-8577-B1AA432EE92B}" srcOrd="0" destOrd="0" presId="urn:microsoft.com/office/officeart/2005/8/layout/chevron2"/>
    <dgm:cxn modelId="{A53B90E7-E7F0-4137-9BAF-6A225BFDA1D6}" type="presOf" srcId="{37ED2922-1B1D-44FC-A8FF-DC217C788F1B}" destId="{CF5528C3-FC17-40E0-B9BA-A8ED720369DA}" srcOrd="0" destOrd="0" presId="urn:microsoft.com/office/officeart/2005/8/layout/chevron2"/>
    <dgm:cxn modelId="{81B2CB43-97AA-42BC-8D3F-20E82831AC8E}" type="presOf" srcId="{5981F3F2-36F4-42BE-8259-C0D71C28D5CF}" destId="{29B941A5-A04A-48FB-9ABF-D5E0627D5D49}" srcOrd="0" destOrd="0" presId="urn:microsoft.com/office/officeart/2005/8/layout/chevron2"/>
    <dgm:cxn modelId="{EDA80ED2-195C-490F-B2D3-AF0F72D1CB9D}" srcId="{11CBB2BF-791E-4F95-B608-88C083F86A74}" destId="{5981F3F2-36F4-42BE-8259-C0D71C28D5CF}" srcOrd="0" destOrd="0" parTransId="{371F6044-D9D1-4F9C-BE95-35D251C5BEC7}" sibTransId="{260BF0A8-7D02-4AAC-9768-466D7DF47C87}"/>
    <dgm:cxn modelId="{7C6D4451-733B-4BC1-BE60-9580EE030F3B}" srcId="{1A289F42-D732-498F-A327-4DDEDDA47331}" destId="{11CBB2BF-791E-4F95-B608-88C083F86A74}" srcOrd="1" destOrd="0" parTransId="{1ADACF1A-B4A8-49C6-B8DA-F3A40B84841E}" sibTransId="{851AE6F4-630D-42C3-9B8B-61E88447A7A6}"/>
    <dgm:cxn modelId="{08E941A2-2F57-44FA-A674-8273EAA24E5A}" type="presOf" srcId="{08F1CB7F-CE51-4FC8-856C-BD2DD953458B}" destId="{DB481DC5-541D-42C1-8ABE-EDB640468276}" srcOrd="0" destOrd="0" presId="urn:microsoft.com/office/officeart/2005/8/layout/chevron2"/>
    <dgm:cxn modelId="{32F897FE-357D-4754-9BCF-1674C26198D1}" type="presParOf" srcId="{ECE1F75D-F734-4E81-8D99-7F29282399AC}" destId="{271414FC-345F-440E-B47C-57C35AB62061}" srcOrd="0" destOrd="0" presId="urn:microsoft.com/office/officeart/2005/8/layout/chevron2"/>
    <dgm:cxn modelId="{CEB879FB-474B-4B3A-8C98-B4D1D521E7E1}" type="presParOf" srcId="{271414FC-345F-440E-B47C-57C35AB62061}" destId="{71047013-2511-47C3-8577-B1AA432EE92B}" srcOrd="0" destOrd="0" presId="urn:microsoft.com/office/officeart/2005/8/layout/chevron2"/>
    <dgm:cxn modelId="{F521E7FB-EB56-4E86-9465-9306977229FE}" type="presParOf" srcId="{271414FC-345F-440E-B47C-57C35AB62061}" destId="{CF5528C3-FC17-40E0-B9BA-A8ED720369DA}" srcOrd="1" destOrd="0" presId="urn:microsoft.com/office/officeart/2005/8/layout/chevron2"/>
    <dgm:cxn modelId="{0F573A57-DB0B-44B1-97AF-C8A05476C4DE}" type="presParOf" srcId="{ECE1F75D-F734-4E81-8D99-7F29282399AC}" destId="{1A0CB494-D873-487E-AFFE-33A913066CF8}" srcOrd="1" destOrd="0" presId="urn:microsoft.com/office/officeart/2005/8/layout/chevron2"/>
    <dgm:cxn modelId="{D2102AA2-6091-4B82-9F68-BE45864F1E0E}" type="presParOf" srcId="{ECE1F75D-F734-4E81-8D99-7F29282399AC}" destId="{3338A87B-DB77-4A04-AEF5-727E66F0F65D}" srcOrd="2" destOrd="0" presId="urn:microsoft.com/office/officeart/2005/8/layout/chevron2"/>
    <dgm:cxn modelId="{5E48DA07-D54A-4BF5-B961-988AA6F30538}" type="presParOf" srcId="{3338A87B-DB77-4A04-AEF5-727E66F0F65D}" destId="{CD7369B9-7F2C-4ADC-A306-6400EE67FA9C}" srcOrd="0" destOrd="0" presId="urn:microsoft.com/office/officeart/2005/8/layout/chevron2"/>
    <dgm:cxn modelId="{B5498B52-7A94-4070-A345-970C617D562D}" type="presParOf" srcId="{3338A87B-DB77-4A04-AEF5-727E66F0F65D}" destId="{29B941A5-A04A-48FB-9ABF-D5E0627D5D49}" srcOrd="1" destOrd="0" presId="urn:microsoft.com/office/officeart/2005/8/layout/chevron2"/>
    <dgm:cxn modelId="{BD65744D-C7FE-42E3-A678-6B175792D4C6}" type="presParOf" srcId="{ECE1F75D-F734-4E81-8D99-7F29282399AC}" destId="{CC4C7B09-80D3-45AB-B794-4625A0C661D2}" srcOrd="3" destOrd="0" presId="urn:microsoft.com/office/officeart/2005/8/layout/chevron2"/>
    <dgm:cxn modelId="{6359E985-5C74-4595-BAE0-9414051BC9F0}" type="presParOf" srcId="{ECE1F75D-F734-4E81-8D99-7F29282399AC}" destId="{A36491A6-3236-42B8-8B41-B0C659FC219F}" srcOrd="4" destOrd="0" presId="urn:microsoft.com/office/officeart/2005/8/layout/chevron2"/>
    <dgm:cxn modelId="{3E7DCA45-FC62-4D41-AA0E-B9A225A71DB8}" type="presParOf" srcId="{A36491A6-3236-42B8-8B41-B0C659FC219F}" destId="{DB481DC5-541D-42C1-8ABE-EDB640468276}" srcOrd="0" destOrd="0" presId="urn:microsoft.com/office/officeart/2005/8/layout/chevron2"/>
    <dgm:cxn modelId="{6AE91BE9-495A-42BD-9BEC-9AF64F8EB62F}" type="presParOf" srcId="{A36491A6-3236-42B8-8B41-B0C659FC219F}" destId="{0EC9CEF3-19B3-4CF1-86EE-E4BB423A2BF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E50F7E-96A1-4952-9B40-5B193A0C26A2}" type="datetimeFigureOut">
              <a:rPr lang="en-US" smtClean="0"/>
              <a:t>7/26/2017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4992AC-0DB4-4B0C-9617-114B4BF6FF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4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992AC-0DB4-4B0C-9617-114B4BF6FFD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63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38CD95-2AC7-4BA8-AE6F-4FBB83532492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0FCEDB4-216F-444E-A634-FDAF7C0B6D46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38CD95-2AC7-4BA8-AE6F-4FBB83532492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38CD95-2AC7-4BA8-AE6F-4FBB83532492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0FCEDB4-216F-444E-A634-FDAF7C0B6D46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F69B916-21E8-4452-9BEE-4AC44B762F80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F69B916-21E8-4452-9BEE-4AC44B762F80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B3900DF-7270-4058-AFFF-D21B9361DDDF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38CD95-2AC7-4BA8-AE6F-4FBB83532492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0FCEDB4-216F-444E-A634-FDAF7C0B6D46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A05C384-9400-4E9E-B672-60D4FF643D22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0FCEDB4-216F-444E-A634-FDAF7C0B6D46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38CD95-2AC7-4BA8-AE6F-4FBB83532492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38CD95-2AC7-4BA8-AE6F-4FBB83532492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F69B916-21E8-4452-9BEE-4AC44B762F80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F69B916-21E8-4452-9BEE-4AC44B762F80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B3900DF-7270-4058-AFFF-D21B9361DDDF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B3900DF-7270-4058-AFFF-D21B9361DDDF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B3900DF-7270-4058-AFFF-D21B9361DDDF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D954C71-E087-4E1A-B205-077E87FC6786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E181FD7-5DCC-4BDC-8914-74DC0931E7C4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1E66B45-EC94-46C6-8E6B-51EDAACE67D5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E181FD7-5DCC-4BDC-8914-74DC0931E7C4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E181FD7-5DCC-4BDC-8914-74DC0931E7C4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78F837E-EBE1-42AC-81EF-1F338F9F3301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78F837E-EBE1-42AC-81EF-1F338F9F3301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78F837E-EBE1-42AC-81EF-1F338F9F3301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78F837E-EBE1-42AC-81EF-1F338F9F3301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A2BB4B-0FE5-4E8C-A152-9BF8D069042A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BB0961D-067D-4230-90F1-DB2FF60EC1B0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C75C5DD-D68D-4ADE-B884-288F2EDB4123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302DCC-4487-48D0-A7CB-6739B9C97264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F19B4E2-7AC4-4654-8965-C913AE6CE913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94D9EA-A0EA-44C4-B173-A72E77A74444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F0C9BFD8-C2AB-4C00-9FEE-73F0EB86E929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8F77926-9B84-4A44-A0B1-8F59FC080B56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A534F6-3D65-4229-90EC-65BBE01BA2C6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766600-4721-4952-9DFC-6E826756121D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A534F6-3D65-4229-90EC-65BBE01BA2C6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52128C-1D93-4AFF-8B8E-D65D8602BC2E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A534F6-3D65-4229-90EC-65BBE01BA2C6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CA23757-EBF6-4033-965A-4DD63F5487BC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4A6D70-B829-4AFD-A845-54CF85D6452E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FDF9AE1-780A-4460-B3E5-314A2EB9EA17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EFB033-DA09-42CE-8DCC-1CEF6ABD9906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7A8FBC9-DF52-44A5-8EF6-21E16A66C942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E44112A-0D31-46E0-B269-384E4F91E138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81E951-B7CC-41AA-8579-9258BBCB76F7}" type="slidenum">
              <a:rPr lang="en-US" smtClean="0"/>
              <a:pPr/>
              <a:t>46</a:t>
            </a:fld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7F8F97C-8D04-44EC-B2D1-3C0FE366A4EC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F09E94-AEB4-4435-8B8B-7DD86C9DC08B}" type="slidenum">
              <a:rPr lang="en-US" smtClean="0"/>
              <a:pPr/>
              <a:t>47</a:t>
            </a:fld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62A10AD-3C80-4812-89F0-4DFF11A7FB13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57745-C35B-4930-BCF4-DB8394756630}" type="slidenum">
              <a:rPr lang="en-US" smtClean="0"/>
              <a:pPr/>
              <a:t>48</a:t>
            </a:fld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A1CA6C-9400-4A76-9E21-A33047AA97D9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5FFB9-E7BE-415A-B16A-217F8A6ADAD3}" type="slidenum">
              <a:rPr lang="en-US" smtClean="0"/>
              <a:pPr/>
              <a:t>49</a:t>
            </a:fld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0A50F4F-9334-44D8-9ECC-39D26A53461A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38CD95-2AC7-4BA8-AE6F-4FBB83532492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01152B-50AA-4D49-8C5E-B4BEA48B86E7}" type="slidenum">
              <a:rPr lang="en-US" smtClean="0"/>
              <a:pPr/>
              <a:t>50</a:t>
            </a:fld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2308F25-B253-4376-9165-04E6585DCCEE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B2632-F80B-408C-B439-ECD9CDC275D4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886206A-4F71-48A4-A05F-8ADB141CBF6D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B2A1B07-F8D1-4010-AFFC-25110FCF66AB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1838EED-DCE9-49F8-BF8B-DF5628485B48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F2E996E-79BF-4DCF-ADB6-CBEE23F5FC42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63EB35A-D369-4030-98CF-46CA6AE20BE0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38CD95-2AC7-4BA8-AE6F-4FBB83532492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38CD95-2AC7-4BA8-AE6F-4FBB83532492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38CD95-2AC7-4BA8-AE6F-4FBB83532492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BEF34-46DB-442A-8F21-C06A07EBE62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FE54953-A794-4C57-97D4-8311C1074FB8}" type="datetime5">
              <a:rPr lang="en-US" smtClean="0"/>
              <a:pPr/>
              <a:t>26-Jul-17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2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8A432C8-69A7-458B-9684-2BFA64B31948}" type="datetime2">
              <a:rPr lang="en-US" smtClean="0"/>
              <a:t>Wednesday, July 26,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8CC057FC-95B6-4D89-AFDA-ABA33EE921E5}" type="datetime2">
              <a:rPr lang="en-US" smtClean="0"/>
              <a:t>Wednesday, July 26,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C4549AC-EB31-477F-92A9-B1988E232878}" type="datetime2">
              <a:rPr lang="en-US" smtClean="0"/>
              <a:t>Wednesday, July 26,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440B1-1ADC-4C6B-A918-9C0C27579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59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D116F-633B-41B5-BEBB-DFE79BB74C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5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396A3A3-94A6-4E5B-AF39-173ACA3E61CC}" type="datetime2">
              <a:rPr lang="en-US" smtClean="0"/>
              <a:t>Wednesday, July 26,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9933D019-A32C-4EAD-B8E6-DBDA699692FD}" type="datetime2">
              <a:rPr lang="en-US" smtClean="0"/>
              <a:t>Wednesday, July 26,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CCEBA98F-560C-4997-81C4-81D4D9187EAB}" type="datetime2">
              <a:rPr lang="en-US" smtClean="0"/>
              <a:t>Wednesday, July 26,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150972B2-CA5C-437D-87D0-8081271A9E4B}" type="datetime2">
              <a:rPr lang="en-US" smtClean="0"/>
              <a:t>Wednesday, July 26, 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79CD4847-11EF-4466-A8AD-85CDB7B49118}" type="datetime2">
              <a:rPr lang="en-US" smtClean="0"/>
              <a:t>Wednesday, July 26,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F168457A-3AB9-4880-8A0C-9F8524491207}" type="datetime2">
              <a:rPr lang="en-US" smtClean="0"/>
              <a:t>Wednesday, July 26, 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3FE976D3-5B7F-4300-ABED-C91F1B2AE209}" type="datetime2">
              <a:rPr lang="en-US" smtClean="0"/>
              <a:t>Wednesday, July 26,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1" y="838203"/>
            <a:ext cx="5904391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EBDC1E59-17DD-41CE-97CA-624A472382D4}" type="datetime2">
              <a:rPr lang="en-US" smtClean="0"/>
              <a:t>Wednesday, July 26,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8464" y="6410614"/>
            <a:ext cx="4572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42744"/>
            <a:ext cx="609600" cy="3567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3" y="6372669"/>
            <a:ext cx="832204" cy="3268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3" r:id="rId12"/>
    <p:sldLayoutId id="2147483974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6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7.e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8.emf"/><Relationship Id="rId5" Type="http://schemas.openxmlformats.org/officeDocument/2006/relationships/oleObject" Target="../embeddings/Microsoft_Word_97_-_2003_Document3.doc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9.emf"/><Relationship Id="rId5" Type="http://schemas.openxmlformats.org/officeDocument/2006/relationships/oleObject" Target="../embeddings/Microsoft_Word_97_-_2003_Document4.doc"/><Relationship Id="rId4" Type="http://schemas.openxmlformats.org/officeDocument/2006/relationships/oleObject" Target="../embeddings/oleObject4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848600" cy="2819400"/>
          </a:xfrm>
        </p:spPr>
        <p:txBody>
          <a:bodyPr/>
          <a:lstStyle/>
          <a:p>
            <a:pPr hangingPunct="0"/>
            <a:r>
              <a:rPr lang="en-GB" sz="3600" b="1" cap="none" dirty="0" smtClean="0">
                <a:solidFill>
                  <a:schemeClr val="tx1"/>
                </a:solidFill>
                <a:latin typeface="+mn-lt"/>
              </a:rPr>
              <a:t>Care and Maintenance </a:t>
            </a:r>
            <a:br>
              <a:rPr lang="en-GB" sz="3600" b="1" cap="none" dirty="0" smtClean="0">
                <a:solidFill>
                  <a:schemeClr val="tx1"/>
                </a:solidFill>
                <a:latin typeface="+mn-lt"/>
              </a:rPr>
            </a:br>
            <a:r>
              <a:rPr lang="en-GB" sz="3600" b="1" cap="none" dirty="0" smtClean="0">
                <a:solidFill>
                  <a:schemeClr val="tx1"/>
                </a:solidFill>
                <a:latin typeface="+mn-lt"/>
              </a:rPr>
              <a:t>of Portable Meters</a:t>
            </a:r>
            <a:br>
              <a:rPr lang="en-GB" sz="3600" b="1" cap="none" dirty="0" smtClean="0">
                <a:solidFill>
                  <a:schemeClr val="tx1"/>
                </a:solidFill>
                <a:latin typeface="+mn-lt"/>
              </a:rPr>
            </a:br>
            <a:endParaRPr lang="en-US" sz="4400" cap="non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23622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</a:rPr>
              <a:t>2017 Meter Technician Training School</a:t>
            </a:r>
          </a:p>
          <a:p>
            <a:pPr algn="r"/>
            <a:endParaRPr lang="en-US" sz="2000" b="1" dirty="0">
              <a:solidFill>
                <a:schemeClr val="bg2"/>
              </a:solidFill>
            </a:endParaRPr>
          </a:p>
          <a:p>
            <a:pPr algn="r"/>
            <a:r>
              <a:rPr lang="en-US" sz="20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Steven Sievert </a:t>
            </a:r>
          </a:p>
          <a:p>
            <a:pPr algn="r">
              <a:spcBef>
                <a:spcPts val="0"/>
              </a:spcBef>
            </a:pPr>
            <a:r>
              <a:rPr lang="en-US" sz="2000" i="1" dirty="0" smtClean="0">
                <a:solidFill>
                  <a:schemeClr val="tx1"/>
                </a:solidFill>
              </a:rPr>
              <a:t>Manager, Quality Certification Services Inc.</a:t>
            </a:r>
          </a:p>
          <a:p>
            <a:pPr algn="r">
              <a:spcBef>
                <a:spcPts val="0"/>
              </a:spcBef>
            </a:pPr>
            <a:r>
              <a:rPr lang="en-US" sz="2000" i="1" dirty="0" smtClean="0">
                <a:solidFill>
                  <a:schemeClr val="tx1"/>
                </a:solidFill>
              </a:rPr>
              <a:t>Technical Director, National DHIA</a:t>
            </a:r>
          </a:p>
          <a:p>
            <a:pPr algn="r">
              <a:spcBef>
                <a:spcPts val="0"/>
              </a:spcBef>
            </a:pPr>
            <a:r>
              <a:rPr lang="en-US" sz="2000" i="1" dirty="0" smtClean="0">
                <a:solidFill>
                  <a:schemeClr val="tx1"/>
                </a:solidFill>
              </a:rPr>
              <a:t>Chair, ICAR Subcommittee for Recording and Sampling Devices</a:t>
            </a:r>
          </a:p>
          <a:p>
            <a:endParaRPr lang="en-US" sz="2000" dirty="0" smtClean="0">
              <a:solidFill>
                <a:schemeClr val="accent1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533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Tru-Test Ezi-Test - Maintenance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52400" y="1219200"/>
            <a:ext cx="4572000" cy="45259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Replace gasket on cap yearly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Inspect nozzle, replace only when meter does not calibrate</a:t>
            </a:r>
          </a:p>
          <a:p>
            <a:pPr lvl="1">
              <a:buFont typeface="Arial" pitchFamily="34" charset="0"/>
              <a:buChar char="•"/>
            </a:pPr>
            <a:endParaRPr lang="en-US" sz="2000" b="1" dirty="0"/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Remove with fingers – not pliers, etc.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Do not reuse nozzles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31813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37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882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Tru-Test Ezi-Test – Annual Service Kits</a:t>
            </a:r>
            <a:endParaRPr lang="en-US" sz="36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663892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20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Tru-Test Ezi-Test – Flask Seal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295400" y="1219200"/>
            <a:ext cx="4572000" cy="45259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Replace flask seal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74295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99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Tru-Test Ezi-Test - Maintenance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52400" y="1219200"/>
            <a:ext cx="4572000" cy="45259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Replace rocker and seal assembly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Check and replace air admission valve seal when necessary</a:t>
            </a:r>
          </a:p>
          <a:p>
            <a:pPr lvl="1">
              <a:buFont typeface="Arial" pitchFamily="34" charset="0"/>
              <a:buChar char="•"/>
            </a:pPr>
            <a:endParaRPr lang="en-US" sz="2000" b="1" dirty="0"/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Do not over tighten screw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0"/>
            <a:ext cx="29432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80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wb_hi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743200" y="1447947"/>
            <a:ext cx="1371600" cy="39811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Tru-Test Ezi-Test - Maintenance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Plastic T-Piece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Easily broken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$20+ repair cost</a:t>
            </a:r>
          </a:p>
          <a:p>
            <a:pPr lvl="1">
              <a:buFont typeface="Arial" pitchFamily="34" charset="0"/>
              <a:buChar char="•"/>
            </a:pPr>
            <a:endParaRPr lang="en-US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Store with valve in Milk Position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9" name="Content Placeholder 6" descr="sbpullo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2511" y="1295400"/>
            <a:ext cx="1941998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1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1637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Tru-Test Ezi-Test - Maintenance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Must replace entire valve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Dark charcoal in color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Should reduce broken wash baffle issue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4155437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09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Tru-Test Ezi-Test - Grommets</a:t>
            </a:r>
            <a:endParaRPr lang="en-US" sz="36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66378"/>
            <a:ext cx="7150100" cy="508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29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wb_hi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743200" y="1626857"/>
            <a:ext cx="1371600" cy="36233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Tru-Test Auto-Sampler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b="1" dirty="0" smtClean="0"/>
              <a:t>Mixing and sampling with push of button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Labor-efficient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 smtClean="0"/>
              <a:t>Standard Bore (old) or Wide Bore (new) models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High cost of ownership</a:t>
            </a:r>
          </a:p>
          <a:p>
            <a:pPr lvl="1"/>
            <a:r>
              <a:rPr lang="en-US" b="1" dirty="0" smtClean="0"/>
              <a:t>Multiple service kits</a:t>
            </a:r>
          </a:p>
          <a:p>
            <a:pPr lvl="1"/>
            <a:r>
              <a:rPr lang="en-US" b="1" dirty="0" smtClean="0"/>
              <a:t>Cap, sampler, valve and body damage</a:t>
            </a:r>
            <a:endParaRPr lang="en-US" b="1" dirty="0"/>
          </a:p>
        </p:txBody>
      </p:sp>
      <p:pic>
        <p:nvPicPr>
          <p:cNvPr id="9" name="Content Placeholder 6" descr="sbpullo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477747"/>
            <a:ext cx="2000220" cy="382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9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Tru-Test Auto Sampler - Maintenance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52400" y="1219200"/>
            <a:ext cx="4572000" cy="45259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Replace gasket on cap yearly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Inspect nozzle, replace only when meter does not calibrate</a:t>
            </a:r>
          </a:p>
          <a:p>
            <a:pPr lvl="1">
              <a:buFont typeface="Arial" pitchFamily="34" charset="0"/>
              <a:buChar char="•"/>
            </a:pPr>
            <a:endParaRPr lang="en-US" sz="2000" b="1" dirty="0"/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Remove with fingers – not pliers, etc.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Do not reuse nozzles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31813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59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882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Tru-Test Auto Sampler – Service Kits</a:t>
            </a:r>
            <a:endParaRPr lang="en-US" sz="36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1314450"/>
            <a:ext cx="44005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98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78491"/>
          </a:xfrm>
        </p:spPr>
        <p:txBody>
          <a:bodyPr/>
          <a:lstStyle/>
          <a:p>
            <a:pPr lvl="3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66"/>
                </a:solidFill>
              </a:rPr>
              <a:t>Maintenance of Approved Meters</a:t>
            </a:r>
          </a:p>
          <a:p>
            <a:pPr lvl="3">
              <a:buFont typeface="Arial" pitchFamily="34" charset="0"/>
              <a:buChar char="•"/>
            </a:pPr>
            <a:endParaRPr lang="en-US" sz="1600" b="1" dirty="0" smtClean="0">
              <a:solidFill>
                <a:srgbClr val="000066"/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66"/>
                </a:solidFill>
              </a:rPr>
              <a:t>Storage and Transport of Meters</a:t>
            </a:r>
          </a:p>
          <a:p>
            <a:pPr lvl="3">
              <a:buFont typeface="Arial" pitchFamily="34" charset="0"/>
              <a:buChar char="•"/>
            </a:pPr>
            <a:endParaRPr lang="en-US" sz="1600" b="1" dirty="0" smtClean="0">
              <a:solidFill>
                <a:srgbClr val="000066"/>
              </a:solidFill>
            </a:endParaRPr>
          </a:p>
          <a:p>
            <a:pPr lvl="3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0066"/>
                </a:solidFill>
              </a:rPr>
              <a:t>Proper Sampling and Reading</a:t>
            </a:r>
          </a:p>
          <a:p>
            <a:pPr>
              <a:buNone/>
            </a:pP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Topics to Cover…</a:t>
            </a:r>
            <a:endParaRPr lang="en-US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1001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Tru-Test Auto Sampler – Maintenance</a:t>
            </a:r>
            <a:endParaRPr lang="en-US" sz="3600" b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8388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36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Tru-Test Auto Sampler - Maintenance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52400" y="1219200"/>
            <a:ext cx="4572000" cy="45259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Replace rocker and seal assembly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Replace push button and O-ring</a:t>
            </a:r>
          </a:p>
          <a:p>
            <a:pPr lvl="1">
              <a:buFont typeface="Arial" pitchFamily="34" charset="0"/>
              <a:buChar char="•"/>
            </a:pPr>
            <a:endParaRPr lang="en-US" sz="2000" b="1" dirty="0"/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52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2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Tru-Test Auto Sampler – Flask Seal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295400" y="1219200"/>
            <a:ext cx="4572000" cy="45259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Replace flask seal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74295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12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86836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Tru-Test Auto Sampler - Maintenance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Must replace entire valve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Dark charcoal in color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Should reduce broken wash baffle issue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1"/>
            <a:ext cx="441343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488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Tru-Test Auto Sampler - Grommets</a:t>
            </a:r>
            <a:endParaRPr lang="en-US" sz="36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66378"/>
            <a:ext cx="7150100" cy="508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51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Tru-Test Auto-Sampler – Sampler Dial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New Calibration Label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Weight Levels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Zones – Low/Med/High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New Ring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Snap Fit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Dark Grey in Color</a:t>
            </a:r>
          </a:p>
        </p:txBody>
      </p:sp>
      <p:pic>
        <p:nvPicPr>
          <p:cNvPr id="10" name="Picture 4" descr="DSCF12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1000" y="1143000"/>
            <a:ext cx="3124200" cy="2343150"/>
          </a:xfrm>
          <a:prstGeom prst="rect">
            <a:avLst/>
          </a:prstGeom>
          <a:noFill/>
          <a:ln/>
        </p:spPr>
      </p:pic>
      <p:pic>
        <p:nvPicPr>
          <p:cNvPr id="11" name="Picture 5" descr="Sampl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1000" y="3048000"/>
            <a:ext cx="4038600" cy="30289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1351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Tru-Test Auto-Sampler – Sampler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2309960"/>
            <a:ext cx="4038600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Replace O-ring on Sampler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42005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63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4" y="364620"/>
            <a:ext cx="4400372" cy="567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881" y="381000"/>
            <a:ext cx="4383119" cy="564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9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Tru-Test Farmer and Econo-Valve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029200" y="1481328"/>
            <a:ext cx="36576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Only Standard Bore models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Over 30 years old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No parts available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Dated image of DHI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Still approved but should be removed from service?</a:t>
            </a:r>
            <a:endParaRPr lang="en-US" sz="2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12798" y="1295399"/>
            <a:ext cx="2025602" cy="452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743200" y="1447800"/>
            <a:ext cx="1828800" cy="441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21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Foss Milko-Scope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810000" y="1219200"/>
            <a:ext cx="4800600" cy="51816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600" b="1" dirty="0" smtClean="0"/>
              <a:t>Volumetric Meter</a:t>
            </a:r>
          </a:p>
          <a:p>
            <a:pPr>
              <a:buFont typeface="Arial" pitchFamily="34" charset="0"/>
              <a:buChar char="•"/>
            </a:pPr>
            <a:endParaRPr lang="en-US" sz="2600" b="1" dirty="0" smtClean="0"/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No longer manufactured but DeLaval owns patent</a:t>
            </a:r>
          </a:p>
          <a:p>
            <a:pPr>
              <a:buFont typeface="Arial" pitchFamily="34" charset="0"/>
              <a:buChar char="•"/>
            </a:pPr>
            <a:endParaRPr lang="en-US" sz="26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600" b="1" dirty="0" smtClean="0"/>
              <a:t>Reliable and accurate</a:t>
            </a:r>
          </a:p>
          <a:p>
            <a:pPr>
              <a:buFont typeface="Arial" pitchFamily="34" charset="0"/>
              <a:buChar char="•"/>
            </a:pPr>
            <a:endParaRPr lang="en-US" sz="2600" b="1" dirty="0" smtClean="0"/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Durable except for bracket</a:t>
            </a:r>
          </a:p>
          <a:p>
            <a:pPr>
              <a:buFont typeface="Arial" pitchFamily="34" charset="0"/>
              <a:buChar char="•"/>
            </a:pPr>
            <a:endParaRPr lang="en-US" sz="26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600" b="1" dirty="0" smtClean="0"/>
              <a:t>Larger vacuum drop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Larger dome</a:t>
            </a:r>
          </a:p>
          <a:p>
            <a:pPr lvl="1">
              <a:buFont typeface="Courier New" pitchFamily="49" charset="0"/>
              <a:buChar char="o"/>
            </a:pPr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Small inlet (similar to SB)</a:t>
            </a:r>
          </a:p>
        </p:txBody>
      </p:sp>
      <p:pic>
        <p:nvPicPr>
          <p:cNvPr id="9" name="Content Placeholder 6" descr="sbpullo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0054" y="1219200"/>
            <a:ext cx="161327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8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smtClean="0">
                <a:latin typeface="+mn-lt"/>
              </a:rPr>
              <a:t>Maintenance of </a:t>
            </a:r>
            <a:br>
              <a:rPr lang="en-US" sz="3600" b="1" dirty="0" smtClean="0">
                <a:latin typeface="+mn-lt"/>
              </a:rPr>
            </a:br>
            <a:r>
              <a:rPr lang="en-US" sz="3600" b="1" dirty="0" smtClean="0">
                <a:latin typeface="+mn-lt"/>
              </a:rPr>
              <a:t>Approved Meters</a:t>
            </a:r>
            <a:endParaRPr lang="en-US" sz="3600" b="1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3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wb_hi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3337307"/>
            <a:ext cx="2362200" cy="157794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Waikato MK V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609600"/>
            <a:ext cx="4038600" cy="58674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Same mode of operation as Ezi-Test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Annual Service Kit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Don’t forget to replace inlet hoses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Durable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Larger vacuum drop</a:t>
            </a:r>
          </a:p>
          <a:p>
            <a:pPr lvl="1"/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Larger dome</a:t>
            </a:r>
          </a:p>
          <a:p>
            <a:pPr lvl="1"/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More prevalent in large parlors</a:t>
            </a:r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1718952" cy="469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2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Waikato SpeedSampler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038600" cy="51816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Annual Service Kit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Sampler Service Kit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Don’t forget to replace inlet hoses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Check all hoses for cracks or leaks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Check bungs for wear and ensure lifter arm is properly positioned</a:t>
            </a:r>
          </a:p>
        </p:txBody>
      </p:sp>
      <p:pic>
        <p:nvPicPr>
          <p:cNvPr id="9" name="Content Placeholder 6" descr="sbpullo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524000"/>
            <a:ext cx="1600200" cy="4018440"/>
          </a:xfrm>
          <a:prstGeom prst="rect">
            <a:avLst/>
          </a:prstGeom>
        </p:spPr>
      </p:pic>
      <p:pic>
        <p:nvPicPr>
          <p:cNvPr id="10" name="Picture 9" descr="Waikato SS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1828800"/>
            <a:ext cx="2526053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9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Unapproved DHI Meters – Mini-Test</a:t>
            </a:r>
            <a:endParaRPr lang="en-US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352800" y="1481328"/>
            <a:ext cx="5334000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Not ICAR Approved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Weighing and sampling accuracy does not meet tolerances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Farmer Use only</a:t>
            </a:r>
          </a:p>
          <a:p>
            <a:pPr lvl="1"/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SCC checks between test days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Does not matter what test plan – cannot use for DHI</a:t>
            </a:r>
          </a:p>
          <a:p>
            <a:endParaRPr lang="en-US" dirty="0"/>
          </a:p>
        </p:txBody>
      </p:sp>
      <p:pic>
        <p:nvPicPr>
          <p:cNvPr id="11" name="Content Placeholder 6" descr="minime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295400"/>
            <a:ext cx="1828800" cy="477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7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01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r="11905" b="5357"/>
          <a:stretch>
            <a:fillRect/>
          </a:stretch>
        </p:blipFill>
        <p:spPr>
          <a:xfrm>
            <a:off x="990600" y="1295400"/>
            <a:ext cx="3124200" cy="447520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Unapproved DHI Meters - TeSa</a:t>
            </a:r>
            <a:endParaRPr lang="en-US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Never ICAR Approved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Weight principle – not  volumetric principle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No parts available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National DHIA/QCS acceptance expired on December 31, 2010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31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Unapproved DHI Meters - Bodmin</a:t>
            </a:r>
            <a:endParaRPr lang="en-US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Never ICAR Approved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Significant sampling issues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Milk fat variance as high as 52%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SCC variance as high as 34%</a:t>
            </a:r>
          </a:p>
          <a:p>
            <a:endParaRPr lang="en-US" dirty="0"/>
          </a:p>
        </p:txBody>
      </p:sp>
      <p:pic>
        <p:nvPicPr>
          <p:cNvPr id="8" name="Picture 7" descr="Bodmin milk meter 2.jpg"/>
          <p:cNvPicPr>
            <a:picLocks noChangeAspect="1"/>
          </p:cNvPicPr>
          <p:nvPr/>
        </p:nvPicPr>
        <p:blipFill>
          <a:blip r:embed="rId3" cstate="print"/>
          <a:srcRect l="6250" t="21667" r="8750" b="23333"/>
          <a:stretch>
            <a:fillRect/>
          </a:stretch>
        </p:blipFill>
        <p:spPr>
          <a:xfrm rot="5400000">
            <a:off x="705819" y="2646269"/>
            <a:ext cx="4953000" cy="240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5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Unapproved DHI Meters - Flaco</a:t>
            </a:r>
            <a:endParaRPr lang="en-US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733800" y="1481328"/>
            <a:ext cx="4953000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Imitation Waikato meter manufactured in China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Not ICAR approved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Accuracy and parts quality questionable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5364" y="1371600"/>
            <a:ext cx="170625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453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0200" y="304800"/>
            <a:ext cx="7543800" cy="14319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dirty="0" smtClean="0"/>
              <a:t>         Meter Repair Tags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981200"/>
            <a:ext cx="36957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71800" y="1828800"/>
            <a:ext cx="6172200" cy="29718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b="1" dirty="0" smtClean="0"/>
              <a:t>Space for Tester Name, Date &amp; Problem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800" b="1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Quick ID of the problem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8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b="1" dirty="0" smtClean="0"/>
              <a:t>Reduces down time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800" b="1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Trace back and accountability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sz="24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29701" name="Picture 9" descr="P1010031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 l="30304" r="37373"/>
          <a:stretch>
            <a:fillRect/>
          </a:stretch>
        </p:blipFill>
        <p:spPr>
          <a:xfrm>
            <a:off x="457200" y="381000"/>
            <a:ext cx="2362200" cy="5471690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8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smtClean="0"/>
              <a:t>Meter Storage and Transport</a:t>
            </a:r>
            <a:endParaRPr lang="en-US" sz="3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8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543800" cy="14319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dirty="0" smtClean="0"/>
              <a:t>Meter Storage</a:t>
            </a:r>
          </a:p>
        </p:txBody>
      </p:sp>
      <p:pic>
        <p:nvPicPr>
          <p:cNvPr id="5123" name="Picture 5" descr="P1010227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1066800"/>
            <a:ext cx="5791200" cy="4387273"/>
          </a:xfrm>
          <a:noFill/>
        </p:spPr>
      </p:pic>
      <p:sp>
        <p:nvSpPr>
          <p:cNvPr id="4" name="Rectangle 3"/>
          <p:cNvSpPr/>
          <p:nvPr/>
        </p:nvSpPr>
        <p:spPr>
          <a:xfrm>
            <a:off x="228600" y="5562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Plastic totes provide convenient storage </a:t>
            </a:r>
          </a:p>
          <a:p>
            <a:pPr algn="ctr">
              <a:defRPr/>
            </a:pP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of up to 10 meters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24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7543800" cy="9144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dirty="0" smtClean="0"/>
              <a:t>Meter Storage &amp; Transportation</a:t>
            </a:r>
          </a:p>
        </p:txBody>
      </p:sp>
      <p:pic>
        <p:nvPicPr>
          <p:cNvPr id="8195" name="Picture 5" descr="P1010217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1" y="1143000"/>
            <a:ext cx="5091429" cy="3810000"/>
          </a:xfrm>
          <a:noFill/>
        </p:spPr>
      </p:pic>
      <p:pic>
        <p:nvPicPr>
          <p:cNvPr id="4" name="Picture 5" descr="P10102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828160" y="1143000"/>
            <a:ext cx="5105400" cy="382045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66260" y="5029200"/>
            <a:ext cx="5029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1" dirty="0" smtClean="0">
                <a:latin typeface="Century Gothic" pitchFamily="34" charset="0"/>
              </a:rPr>
              <a:t>Totes are easily carried into milk barn for setup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Totes cost approximately $10-$12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b="1" dirty="0" smtClean="0">
                <a:latin typeface="Century Gothic" pitchFamily="34" charset="0"/>
              </a:rPr>
              <a:t>One replacement meter costs approximately $400</a:t>
            </a:r>
          </a:p>
        </p:txBody>
      </p:sp>
      <p:pic>
        <p:nvPicPr>
          <p:cNvPr id="6" name="Picture 5" descr="P10102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57201" y="3429000"/>
            <a:ext cx="3258514" cy="2438400"/>
          </a:xfrm>
          <a:prstGeom prst="rect">
            <a:avLst/>
          </a:prstGeom>
          <a:noFill/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03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wb_hi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743200" y="1295400"/>
            <a:ext cx="1371600" cy="42862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Tru-Test Pull-Out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267200" cy="539769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Most popular meter in Northeast and Midwest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Easy to maintain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Standard Bore (old) or Wide Bore (new) models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Labor intensive operation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Low cost of ownership</a:t>
            </a:r>
            <a:endParaRPr lang="en-US" sz="2400" b="1" dirty="0"/>
          </a:p>
        </p:txBody>
      </p:sp>
      <p:pic>
        <p:nvPicPr>
          <p:cNvPr id="9" name="Content Placeholder 6" descr="sbpullo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295400"/>
            <a:ext cx="200022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11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52500" y="228600"/>
            <a:ext cx="7543800" cy="9144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dirty="0" smtClean="0"/>
              <a:t>Meter Storage &amp; Transportation</a:t>
            </a:r>
          </a:p>
        </p:txBody>
      </p:sp>
      <p:pic>
        <p:nvPicPr>
          <p:cNvPr id="12291" name="Picture 5" descr="P101021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371600"/>
            <a:ext cx="4174971" cy="3124200"/>
          </a:xfrm>
          <a:noFill/>
        </p:spPr>
      </p:pic>
      <p:sp>
        <p:nvSpPr>
          <p:cNvPr id="4" name="Rectangle 3"/>
          <p:cNvSpPr/>
          <p:nvPr/>
        </p:nvSpPr>
        <p:spPr>
          <a:xfrm>
            <a:off x="304800" y="4724400"/>
            <a:ext cx="41910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b="1" dirty="0" smtClean="0">
                <a:latin typeface="+mj-lt"/>
              </a:rPr>
              <a:t>Truck bed cover keeps everything secure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Truck cover=$900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j-lt"/>
              </a:rPr>
              <a:t>30 stolen meters=$10,500</a:t>
            </a:r>
            <a:endParaRPr lang="en-US" b="1" dirty="0">
              <a:solidFill>
                <a:schemeClr val="tx1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5" name="Picture 7" descr="Ohio Meter Trailer 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392747"/>
            <a:ext cx="4294977" cy="310305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724400" y="4724400"/>
            <a:ext cx="41910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b="1" dirty="0" smtClean="0"/>
              <a:t>Trailer transport for large herds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sz="900" b="1" dirty="0" smtClean="0"/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53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69492"/>
            <a:ext cx="7543800" cy="9144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dirty="0" smtClean="0"/>
              <a:t>Meter Storage &amp; Transportation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5105400"/>
            <a:ext cx="708660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b="1" u="sng" dirty="0" smtClean="0"/>
              <a:t>PVC pipe racks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b="1" dirty="0" smtClean="0"/>
              <a:t>Holds 8 meters with Super Clamps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b="1" dirty="0" smtClean="0"/>
              <a:t>Plans in Meter Technician Manual</a:t>
            </a:r>
            <a:endParaRPr lang="en-US" b="1" dirty="0"/>
          </a:p>
        </p:txBody>
      </p:sp>
      <p:pic>
        <p:nvPicPr>
          <p:cNvPr id="6" name="Picture 6" descr="PIC_0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066800"/>
            <a:ext cx="6553200" cy="3956650"/>
          </a:xfrm>
          <a:prstGeom prst="rect">
            <a:avLst/>
          </a:prstGeom>
          <a:noFill/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5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543800" cy="9144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dirty="0" smtClean="0"/>
              <a:t>Meter Storage &amp; Transportation</a:t>
            </a:r>
          </a:p>
        </p:txBody>
      </p:sp>
      <p:pic>
        <p:nvPicPr>
          <p:cNvPr id="12291" name="Picture 5" descr="P101021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1888067" y="984251"/>
            <a:ext cx="5291666" cy="3968749"/>
          </a:xfrm>
          <a:noFill/>
        </p:spPr>
      </p:pic>
      <p:sp>
        <p:nvSpPr>
          <p:cNvPr id="4" name="Rectangle 3"/>
          <p:cNvSpPr/>
          <p:nvPr/>
        </p:nvSpPr>
        <p:spPr>
          <a:xfrm>
            <a:off x="838200" y="4953000"/>
            <a:ext cx="73914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b="1" u="sng" dirty="0" smtClean="0">
                <a:latin typeface="Century Gothic" pitchFamily="34" charset="0"/>
              </a:rPr>
              <a:t>PVC pipe racks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b="1" dirty="0" smtClean="0">
                <a:latin typeface="Century Gothic" pitchFamily="34" charset="0"/>
              </a:rPr>
              <a:t>Holds 10 meters with Dovetail Brackets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Easy transport and minimal damage (if any)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b="1" dirty="0" smtClean="0">
                <a:latin typeface="Century Gothic" pitchFamily="34" charset="0"/>
              </a:rPr>
              <a:t>Plans in Meter Technician Manual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56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0"/>
            <a:ext cx="7543800" cy="14319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dirty="0" smtClean="0"/>
              <a:t>Meter Mask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438400"/>
            <a:ext cx="9144000" cy="213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sz="3600" dirty="0" smtClean="0"/>
          </a:p>
        </p:txBody>
      </p:sp>
      <p:pic>
        <p:nvPicPr>
          <p:cNvPr id="14340" name="Picture 5" descr="P1010220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143000"/>
            <a:ext cx="4582285" cy="3429000"/>
          </a:xfrm>
          <a:noFill/>
        </p:spPr>
      </p:pic>
      <p:sp>
        <p:nvSpPr>
          <p:cNvPr id="5" name="Rectangle 4"/>
          <p:cNvSpPr/>
          <p:nvPr/>
        </p:nvSpPr>
        <p:spPr>
          <a:xfrm>
            <a:off x="1676400" y="4876800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b="1" dirty="0" smtClean="0">
                <a:latin typeface="Century Gothic" pitchFamily="34" charset="0"/>
              </a:rPr>
              <a:t>Protects against meter body damage from teat cups and premature meter draining </a:t>
            </a:r>
            <a:endParaRPr lang="en-US" b="1" dirty="0">
              <a:latin typeface="Century Gothic" pitchFamily="34" charset="0"/>
            </a:endParaRPr>
          </a:p>
        </p:txBody>
      </p:sp>
      <p:pic>
        <p:nvPicPr>
          <p:cNvPr id="6" name="Picture 8" descr="P10102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267200" y="1143000"/>
            <a:ext cx="4582286" cy="3429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438400" y="5562600"/>
            <a:ext cx="4572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Meter Mask= $20.00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en-US" b="1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Meter Body=$190.00 </a:t>
            </a:r>
            <a:endParaRPr lang="en-US" b="1" dirty="0">
              <a:solidFill>
                <a:schemeClr val="tx1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0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3192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dirty="0" smtClean="0"/>
              <a:t>Heavy Duty Meter Cleaning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438400"/>
            <a:ext cx="9144000" cy="213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sz="3600" dirty="0" smtClean="0"/>
          </a:p>
        </p:txBody>
      </p:sp>
      <p:pic>
        <p:nvPicPr>
          <p:cNvPr id="28676" name="Picture 6" descr="P1010047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219200"/>
            <a:ext cx="4081629" cy="3054350"/>
          </a:xfrm>
          <a:noFill/>
        </p:spPr>
      </p:pic>
      <p:pic>
        <p:nvPicPr>
          <p:cNvPr id="5" name="Picture 8" descr="P101005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24400" y="1219200"/>
            <a:ext cx="4101514" cy="3069231"/>
          </a:xfrm>
          <a:prstGeom prst="rect">
            <a:avLst/>
          </a:prstGeom>
          <a:noFill/>
        </p:spPr>
      </p:pic>
      <p:pic>
        <p:nvPicPr>
          <p:cNvPr id="6" name="Picture 7" descr="P10100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453653"/>
            <a:ext cx="3962400" cy="305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16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 smtClean="0"/>
              <a:t>Proper Sampling and Reading</a:t>
            </a:r>
            <a:endParaRPr lang="en-US" sz="3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5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sz="half" idx="1"/>
          </p:nvPr>
        </p:nvSpPr>
        <p:spPr/>
        <p:txBody>
          <a:bodyPr lIns="90488" tIns="44450" rIns="90488" bIns="44450">
            <a:normAutofit/>
          </a:bodyPr>
          <a:lstStyle/>
          <a:p>
            <a:pPr eaLnBrk="1" hangingPunct="1"/>
            <a:r>
              <a:rPr lang="en-US" sz="2000" b="1" dirty="0" smtClean="0"/>
              <a:t>Minnesota DHIA Trial</a:t>
            </a:r>
          </a:p>
          <a:p>
            <a:pPr eaLnBrk="1" hangingPunct="1"/>
            <a:endParaRPr lang="en-US" sz="2000" b="1" dirty="0" smtClean="0"/>
          </a:p>
          <a:p>
            <a:pPr eaLnBrk="1" hangingPunct="1"/>
            <a:r>
              <a:rPr lang="en-US" sz="2000" b="1" dirty="0" smtClean="0"/>
              <a:t>Used Tru-Test Pull-Out meters with 68# &amp; 102# meters</a:t>
            </a:r>
          </a:p>
          <a:p>
            <a:pPr eaLnBrk="1" hangingPunct="1"/>
            <a:endParaRPr lang="en-US" sz="2000" b="1" dirty="0" smtClean="0"/>
          </a:p>
          <a:p>
            <a:pPr eaLnBrk="1" hangingPunct="1"/>
            <a:r>
              <a:rPr lang="en-US" sz="2000" b="1" dirty="0" smtClean="0"/>
              <a:t>Removed flasks during milking, mixing thirds before sampling</a:t>
            </a:r>
          </a:p>
          <a:p>
            <a:pPr eaLnBrk="1" hangingPunct="1"/>
            <a:endParaRPr lang="en-US" sz="2000" b="1" dirty="0" smtClean="0"/>
          </a:p>
          <a:p>
            <a:pPr eaLnBrk="1" hangingPunct="1"/>
            <a:r>
              <a:rPr lang="en-US" sz="2000" b="1" dirty="0" smtClean="0"/>
              <a:t>Simply poured milk without mixing</a:t>
            </a:r>
          </a:p>
        </p:txBody>
      </p:sp>
      <p:pic>
        <p:nvPicPr>
          <p:cNvPr id="6" name="Content Placeholder 5" descr="Bill Fellows Webster's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6400"/>
            <a:ext cx="4038600" cy="2692400"/>
          </a:xfr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Sample Mixing Research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72000"/>
            <a:ext cx="2862676" cy="1403768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759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58# milk in 102# </a:t>
            </a:r>
            <a:r>
              <a:rPr lang="en-US" b="1" dirty="0" smtClean="0"/>
              <a:t>Tru-Test Pullout Meter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1800" b="1" dirty="0"/>
              <a:t>poured without mixing</a:t>
            </a:r>
          </a:p>
        </p:txBody>
      </p:sp>
      <p:graphicFrame>
        <p:nvGraphicFramePr>
          <p:cNvPr id="1026" name="Object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04305647"/>
              </p:ext>
            </p:extLst>
          </p:nvPr>
        </p:nvGraphicFramePr>
        <p:xfrm>
          <a:off x="622300" y="2057400"/>
          <a:ext cx="7715250" cy="408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Document" r:id="rId5" imgW="7771680" imgH="4117815" progId="Word.Document.8">
                  <p:embed/>
                </p:oleObj>
              </mc:Choice>
              <mc:Fallback>
                <p:oleObj name="Document" r:id="rId5" imgW="7771680" imgH="4117815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2057400"/>
                        <a:ext cx="7715250" cy="408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47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0873293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58200" cy="1139825"/>
          </a:xfrm>
        </p:spPr>
        <p:txBody>
          <a:bodyPr lIns="90488" tIns="44450" rIns="90488" bIns="44450" anchorCtr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51# of milk in 68# </a:t>
            </a:r>
            <a:r>
              <a:rPr lang="en-US" b="1" dirty="0" smtClean="0"/>
              <a:t>Tru-Test Pullout Meter</a:t>
            </a:r>
            <a:endParaRPr lang="en-US" b="1" dirty="0"/>
          </a:p>
        </p:txBody>
      </p:sp>
      <p:graphicFrame>
        <p:nvGraphicFramePr>
          <p:cNvPr id="2050" name="Object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1624745"/>
              </p:ext>
            </p:extLst>
          </p:nvPr>
        </p:nvGraphicFramePr>
        <p:xfrm>
          <a:off x="568325" y="1692275"/>
          <a:ext cx="7905750" cy="405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Document" r:id="rId5" imgW="7771680" imgH="3991635" progId="Word.Document.8">
                  <p:embed/>
                </p:oleObj>
              </mc:Choice>
              <mc:Fallback>
                <p:oleObj name="Document" r:id="rId5" imgW="7771680" imgH="3991635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1692275"/>
                        <a:ext cx="7905750" cy="4059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48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13767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65</a:t>
            </a:r>
            <a:r>
              <a:rPr lang="en-US" b="1" dirty="0" smtClean="0"/>
              <a:t># </a:t>
            </a:r>
            <a:r>
              <a:rPr lang="en-US" b="1" dirty="0"/>
              <a:t>milk in 102</a:t>
            </a:r>
            <a:r>
              <a:rPr lang="en-US" b="1" dirty="0" smtClean="0"/>
              <a:t># Tru-Test Pullout Meter</a:t>
            </a:r>
            <a:endParaRPr lang="en-US" b="1" dirty="0"/>
          </a:p>
        </p:txBody>
      </p:sp>
      <p:graphicFrame>
        <p:nvGraphicFramePr>
          <p:cNvPr id="3074" name="Object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53163295"/>
              </p:ext>
            </p:extLst>
          </p:nvPr>
        </p:nvGraphicFramePr>
        <p:xfrm>
          <a:off x="471488" y="1692275"/>
          <a:ext cx="8099425" cy="415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Document" r:id="rId5" imgW="7782940" imgH="3997579" progId="Word.Document.8">
                  <p:embed/>
                </p:oleObj>
              </mc:Choice>
              <mc:Fallback>
                <p:oleObj name="Document" r:id="rId5" imgW="7782940" imgH="3997579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1692275"/>
                        <a:ext cx="8099425" cy="415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49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8322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Tru-Test Pull-Out - Maintenance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810000" cy="45259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Replace VSO at least once per year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Replace gasket on cap yearly</a:t>
            </a:r>
          </a:p>
          <a:p>
            <a:pPr>
              <a:buFont typeface="Arial" pitchFamily="34" charset="0"/>
              <a:buChar char="•"/>
            </a:pPr>
            <a:endParaRPr lang="en-US" sz="2400" b="1" dirty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Replace the flask plug yearly or when breakdown of rubber is noticeable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</p:txBody>
      </p:sp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457200" y="1600200"/>
            <a:ext cx="4419600" cy="2743200"/>
            <a:chOff x="3837" y="7339"/>
            <a:chExt cx="3000" cy="1531"/>
          </a:xfrm>
        </p:grpSpPr>
        <p:pic>
          <p:nvPicPr>
            <p:cNvPr id="13319" name="Picture 7" descr="P1050830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7" y="7339"/>
              <a:ext cx="3000" cy="1531"/>
            </a:xfrm>
            <a:prstGeom prst="rect">
              <a:avLst/>
            </a:prstGeom>
            <a:noFill/>
            <a:ln w="9525">
              <a:solidFill>
                <a:srgbClr val="14164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6138" y="8483"/>
              <a:ext cx="210" cy="270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14164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4158" y="7883"/>
              <a:ext cx="165" cy="255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14164A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5988" y="8183"/>
              <a:ext cx="180" cy="240"/>
            </a:xfrm>
            <a:prstGeom prst="rect">
              <a:avLst/>
            </a:prstGeom>
            <a:solidFill>
              <a:srgbClr val="EAEAEA">
                <a:alpha val="50000"/>
              </a:srgbClr>
            </a:solidFill>
            <a:ln w="9525">
              <a:solidFill>
                <a:srgbClr val="14164A"/>
              </a:solidFill>
              <a:miter lim="800000"/>
              <a:headEnd/>
              <a:tailEnd/>
            </a:ln>
          </p:spPr>
          <p:txBody>
            <a:bodyPr vert="horz" wrap="square" lIns="36000" tIns="0" rIns="36000" bIns="36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013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37# of milk in 68# </a:t>
            </a:r>
            <a:r>
              <a:rPr lang="en-US" b="1" dirty="0" smtClean="0"/>
              <a:t>Tru-Test Meter </a:t>
            </a:r>
            <a:endParaRPr lang="en-US" b="1" dirty="0"/>
          </a:p>
        </p:txBody>
      </p:sp>
      <p:graphicFrame>
        <p:nvGraphicFramePr>
          <p:cNvPr id="4098" name="Object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122984139"/>
              </p:ext>
            </p:extLst>
          </p:nvPr>
        </p:nvGraphicFramePr>
        <p:xfrm>
          <a:off x="541338" y="1947863"/>
          <a:ext cx="7813675" cy="420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Document" r:id="rId5" imgW="7771680" imgH="4182348" progId="Word.Document.8">
                  <p:embed/>
                </p:oleObj>
              </mc:Choice>
              <mc:Fallback>
                <p:oleObj name="Document" r:id="rId5" imgW="7771680" imgH="4182348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1947863"/>
                        <a:ext cx="7813675" cy="420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50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32407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Findings on Sample Mixing</a:t>
            </a:r>
            <a:endParaRPr lang="en-US" b="1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Employ proper mixing of flask milk for every cow</a:t>
            </a:r>
          </a:p>
          <a:p>
            <a:pPr lvl="1"/>
            <a:r>
              <a:rPr lang="en-US" b="1" dirty="0" smtClean="0">
                <a:solidFill>
                  <a:schemeClr val="bg2"/>
                </a:solidFill>
              </a:rPr>
              <a:t>Pull-Out Flasks – minimum of 2x (4x recommended)</a:t>
            </a:r>
          </a:p>
          <a:p>
            <a:pPr lvl="1"/>
            <a:r>
              <a:rPr lang="en-US" b="1" dirty="0" smtClean="0">
                <a:solidFill>
                  <a:schemeClr val="bg2"/>
                </a:solidFill>
              </a:rPr>
              <a:t>Ezi-Test Meters – 10 seconds if flask is more than ½ full</a:t>
            </a:r>
          </a:p>
          <a:p>
            <a:pPr lvl="1"/>
            <a:r>
              <a:rPr lang="en-US" b="1" dirty="0" smtClean="0">
                <a:solidFill>
                  <a:schemeClr val="bg2"/>
                </a:solidFill>
              </a:rPr>
              <a:t>Ezi-Test Meters – 5 seconds if flask is less than ½ full</a:t>
            </a:r>
          </a:p>
          <a:p>
            <a:pPr lvl="1"/>
            <a:r>
              <a:rPr lang="en-US" b="1" dirty="0" smtClean="0">
                <a:solidFill>
                  <a:schemeClr val="bg2"/>
                </a:solidFill>
              </a:rPr>
              <a:t>Waikato Meters – 10 seconds</a:t>
            </a:r>
          </a:p>
          <a:p>
            <a:pPr lvl="1"/>
            <a:r>
              <a:rPr lang="en-US" b="1" dirty="0" smtClean="0">
                <a:solidFill>
                  <a:schemeClr val="bg2"/>
                </a:solidFill>
              </a:rPr>
              <a:t>May need to be twice as long in cold weather/cold parlors</a:t>
            </a:r>
          </a:p>
          <a:p>
            <a:endParaRPr lang="en-US" b="1" dirty="0"/>
          </a:p>
          <a:p>
            <a:r>
              <a:rPr lang="en-US" b="1" dirty="0" smtClean="0"/>
              <a:t>Fill sample vials immediately and shake to disperse preservative</a:t>
            </a:r>
          </a:p>
          <a:p>
            <a:endParaRPr lang="en-US" b="1" dirty="0" smtClean="0"/>
          </a:p>
          <a:p>
            <a:r>
              <a:rPr lang="en-US" b="1" dirty="0" smtClean="0"/>
              <a:t>DHIA laboratories have protocols in place for sample handling and mixing before analysis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51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296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ill Buell Webster's 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97919"/>
            <a:ext cx="4038600" cy="26924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88091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smtClean="0"/>
              <a:t>Read the </a:t>
            </a:r>
            <a:r>
              <a:rPr lang="en-US" sz="2600" b="1" u="sng" dirty="0" smtClean="0"/>
              <a:t>BOTTOM</a:t>
            </a:r>
            <a:r>
              <a:rPr lang="en-US" sz="2600" b="1" dirty="0" smtClean="0"/>
              <a:t> of the meniscus</a:t>
            </a:r>
          </a:p>
          <a:p>
            <a:endParaRPr lang="en-US" sz="26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2600" b="1" dirty="0" smtClean="0">
                <a:solidFill>
                  <a:schemeClr val="bg2"/>
                </a:solidFill>
              </a:rPr>
              <a:t>Foam does </a:t>
            </a:r>
            <a:r>
              <a:rPr lang="en-US" sz="2600" b="1" u="sng" dirty="0" smtClean="0">
                <a:solidFill>
                  <a:schemeClr val="bg2"/>
                </a:solidFill>
              </a:rPr>
              <a:t>NOT</a:t>
            </a:r>
            <a:r>
              <a:rPr lang="en-US" sz="2600" b="1" dirty="0" smtClean="0">
                <a:solidFill>
                  <a:schemeClr val="bg2"/>
                </a:solidFill>
              </a:rPr>
              <a:t> count</a:t>
            </a:r>
          </a:p>
          <a:p>
            <a:endParaRPr lang="en-US" sz="2600" b="1" dirty="0" smtClean="0"/>
          </a:p>
          <a:p>
            <a:r>
              <a:rPr lang="en-US" sz="2600" b="1" dirty="0" smtClean="0"/>
              <a:t>Read between the lines</a:t>
            </a:r>
          </a:p>
          <a:p>
            <a:pPr lvl="1"/>
            <a:r>
              <a:rPr lang="en-US" sz="2200" b="1" dirty="0" smtClean="0">
                <a:solidFill>
                  <a:schemeClr val="bg2"/>
                </a:solidFill>
              </a:rPr>
              <a:t>1 lb marks – read to ½ lb</a:t>
            </a:r>
          </a:p>
          <a:p>
            <a:pPr lvl="1"/>
            <a:r>
              <a:rPr lang="en-US" sz="2200" b="1" dirty="0" smtClean="0">
                <a:solidFill>
                  <a:schemeClr val="bg2"/>
                </a:solidFill>
              </a:rPr>
              <a:t>½ lb marks – read to ¼ lb</a:t>
            </a:r>
          </a:p>
          <a:p>
            <a:endParaRPr lang="en-US" sz="2600" b="1" dirty="0" smtClean="0"/>
          </a:p>
          <a:p>
            <a:r>
              <a:rPr lang="en-US" sz="2600" b="1" dirty="0" smtClean="0"/>
              <a:t>Consistent reading from start to finish</a:t>
            </a:r>
          </a:p>
          <a:p>
            <a:endParaRPr lang="en-US" sz="26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2600" b="1" dirty="0" smtClean="0">
                <a:solidFill>
                  <a:schemeClr val="bg2"/>
                </a:solidFill>
              </a:rPr>
              <a:t>Replace worn flasks</a:t>
            </a:r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Reading the Flask Volume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857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346201"/>
            <a:ext cx="4648200" cy="4775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tx2"/>
                </a:solidFill>
              </a:rPr>
              <a:t>Does the milking cluster have an effect?</a:t>
            </a:r>
          </a:p>
          <a:p>
            <a:pPr marL="0" indent="0">
              <a:buNone/>
            </a:pPr>
            <a:endParaRPr lang="en-US" sz="1050" b="1" dirty="0" smtClean="0">
              <a:solidFill>
                <a:srgbClr val="3366FF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1800" b="1" dirty="0" smtClean="0">
                <a:solidFill>
                  <a:srgbClr val="3366FF"/>
                </a:solidFill>
              </a:rPr>
              <a:t>Reports of challenges with FloStar claws</a:t>
            </a:r>
          </a:p>
          <a:p>
            <a:pPr>
              <a:buFont typeface="Wingdings" pitchFamily="2" charset="2"/>
              <a:buChar char="ü"/>
            </a:pPr>
            <a:endParaRPr lang="en-US" sz="1050" b="1" dirty="0">
              <a:solidFill>
                <a:srgbClr val="3366FF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2"/>
                </a:solidFill>
              </a:rPr>
              <a:t>Claw is designed to encourage milk pooling and empties in a ‘sump pump’ fashion</a:t>
            </a:r>
          </a:p>
          <a:p>
            <a:pPr marL="0" indent="0">
              <a:buNone/>
            </a:pPr>
            <a:endParaRPr lang="en-US" sz="1050" b="1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1800" b="1" dirty="0" smtClean="0">
                <a:solidFill>
                  <a:srgbClr val="3366FF"/>
                </a:solidFill>
              </a:rPr>
              <a:t>There is a not a steady milk flow to portable volumetric meters</a:t>
            </a:r>
          </a:p>
          <a:p>
            <a:pPr>
              <a:buFont typeface="Wingdings" pitchFamily="2" charset="2"/>
              <a:buChar char="ü"/>
            </a:pPr>
            <a:endParaRPr lang="en-US" sz="1050" b="1" dirty="0">
              <a:solidFill>
                <a:srgbClr val="3366FF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1800" b="1" dirty="0" smtClean="0">
                <a:solidFill>
                  <a:schemeClr val="tx2"/>
                </a:solidFill>
              </a:rPr>
              <a:t>DHI meters read about 3-5% lower than on-farm fill-and-dump meters (Perfection) on total milk yield.</a:t>
            </a:r>
            <a:endParaRPr lang="en-US" sz="1800" b="1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1800" b="1" dirty="0">
              <a:solidFill>
                <a:srgbClr val="3366FF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1800" b="1" dirty="0" smtClean="0">
              <a:solidFill>
                <a:srgbClr val="3366FF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1050" b="1" dirty="0" smtClean="0">
              <a:solidFill>
                <a:srgbClr val="3366FF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1800" b="1" dirty="0" smtClean="0">
              <a:solidFill>
                <a:schemeClr val="tx2"/>
              </a:solidFill>
            </a:endParaRPr>
          </a:p>
        </p:txBody>
      </p:sp>
      <p:pic>
        <p:nvPicPr>
          <p:cNvPr id="2050" name="Picture 2" descr="http://www.boumatic.com/assets/images/made/assets/files/us/products/FloStarMAX_SideClear_196_227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85800"/>
            <a:ext cx="2057400" cy="317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oumatic.com/assets/images/made/assets/files/us/products/flow-star-max-claw_top_196_173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33801"/>
            <a:ext cx="18669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457200" y="22997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+mn-lt"/>
              </a:rPr>
              <a:t>Test Day/Milk Shipped Deviations &lt; 96%</a:t>
            </a:r>
            <a:endParaRPr lang="en-US" sz="3200" b="1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53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299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997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Test Day/Milk Shipped Deviations &lt; 96%</a:t>
            </a:r>
            <a:endParaRPr lang="en-US" sz="3200" b="1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648200" cy="4775200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Older Standard Bore Tru-Test meters &amp; Waikato meters accurately proportion milk at flow rates up to 24 lbs/minute</a:t>
            </a:r>
          </a:p>
          <a:p>
            <a:endParaRPr lang="en-US" sz="1800" b="1" dirty="0">
              <a:solidFill>
                <a:srgbClr val="3366FF"/>
              </a:solidFill>
            </a:endParaRPr>
          </a:p>
          <a:p>
            <a:r>
              <a:rPr lang="en-US" sz="1800" b="1" dirty="0" smtClean="0">
                <a:solidFill>
                  <a:schemeClr val="tx2"/>
                </a:solidFill>
              </a:rPr>
              <a:t>May be underestimating milk yield during peak flow rates – possibly 3-5% of total milk yield</a:t>
            </a:r>
          </a:p>
          <a:p>
            <a:endParaRPr lang="en-US" sz="1800" b="1" dirty="0">
              <a:solidFill>
                <a:schemeClr val="tx2"/>
              </a:solidFill>
            </a:endParaRPr>
          </a:p>
          <a:p>
            <a:r>
              <a:rPr lang="en-US" sz="18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Need to use the right equipment for the </a:t>
            </a:r>
            <a:r>
              <a:rPr lang="en-US" sz="18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job </a:t>
            </a:r>
          </a:p>
          <a:p>
            <a:endParaRPr lang="en-US" sz="1800" b="1" dirty="0" smtClean="0">
              <a:solidFill>
                <a:srgbClr val="3366FF"/>
              </a:solidFill>
            </a:endParaRPr>
          </a:p>
          <a:p>
            <a:pPr lvl="1"/>
            <a:r>
              <a:rPr lang="en-US" sz="1800" b="1" dirty="0" smtClean="0">
                <a:solidFill>
                  <a:schemeClr val="tx2"/>
                </a:solidFill>
              </a:rPr>
              <a:t>Wide Bore (WB) meters accurately proportion milk at flow rates up to 32 lbs/minute</a:t>
            </a:r>
          </a:p>
          <a:p>
            <a:pPr lvl="1"/>
            <a:endParaRPr lang="en-US" sz="1800" b="1" dirty="0" smtClean="0">
              <a:solidFill>
                <a:schemeClr val="tx2"/>
              </a:solidFill>
            </a:endParaRPr>
          </a:p>
          <a:p>
            <a:pPr lvl="1"/>
            <a:r>
              <a:rPr lang="en-US" sz="1800" b="1" dirty="0" smtClean="0">
                <a:solidFill>
                  <a:schemeClr val="tx2"/>
                </a:solidFill>
              </a:rPr>
              <a:t>How well do they wash/clean?</a:t>
            </a:r>
            <a:endParaRPr lang="en-US" sz="1800" b="1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1600" b="1" dirty="0" smtClean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036" y="2057400"/>
            <a:ext cx="1236971" cy="45032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169770"/>
            <a:ext cx="1391218" cy="45032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818" y="1600200"/>
            <a:ext cx="1391218" cy="4147328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54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49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Test Day/Milk Shipped Deviations &gt; 110%</a:t>
            </a:r>
            <a:endParaRPr lang="en-US" sz="3200" b="1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201" y="1524000"/>
            <a:ext cx="5181600" cy="4775200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Use of Milkrite impulseAir, Lauren, or Conewango vented inflations</a:t>
            </a:r>
          </a:p>
          <a:p>
            <a:endParaRPr lang="en-US" sz="1800" b="1" dirty="0">
              <a:solidFill>
                <a:srgbClr val="3366FF"/>
              </a:solidFill>
            </a:endParaRPr>
          </a:p>
          <a:p>
            <a:r>
              <a:rPr lang="en-US" sz="1800" b="1" dirty="0" smtClean="0">
                <a:solidFill>
                  <a:schemeClr val="tx2"/>
                </a:solidFill>
              </a:rPr>
              <a:t>Changes the milk-air ratio in the cluster/milk line – exceeds the ISO standard for air flow of 30 liters per minute </a:t>
            </a:r>
          </a:p>
          <a:p>
            <a:endParaRPr lang="en-US" sz="1800" b="1" dirty="0">
              <a:solidFill>
                <a:schemeClr val="tx2"/>
              </a:solidFill>
            </a:endParaRPr>
          </a:p>
          <a:p>
            <a:r>
              <a:rPr lang="en-US" sz="18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Tru-Test meters (all ICAR certified meters) are tested and approved to operate within ISO tolerances for air flow</a:t>
            </a:r>
          </a:p>
          <a:p>
            <a:endParaRPr lang="en-US" sz="1800" b="1" dirty="0" smtClean="0">
              <a:solidFill>
                <a:srgbClr val="3366FF"/>
              </a:solidFill>
            </a:endParaRPr>
          </a:p>
          <a:p>
            <a:r>
              <a:rPr lang="en-US" sz="1800" b="1" dirty="0" smtClean="0">
                <a:solidFill>
                  <a:srgbClr val="FF0000"/>
                </a:solidFill>
              </a:rPr>
              <a:t>Tru-Test WB meters may read 6-10% high (usually around 7-8%)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FF0000"/>
              </a:solidFill>
            </a:endParaRPr>
          </a:p>
          <a:p>
            <a:endParaRPr lang="en-US" sz="1800" b="1" dirty="0">
              <a:solidFill>
                <a:schemeClr val="tx2"/>
              </a:solidFill>
            </a:endParaRPr>
          </a:p>
          <a:p>
            <a:endParaRPr lang="en-US" sz="1800" b="1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1600" b="1" dirty="0" smtClean="0">
              <a:solidFill>
                <a:schemeClr val="tx2"/>
              </a:solidFill>
            </a:endParaRPr>
          </a:p>
        </p:txBody>
      </p:sp>
      <p:pic>
        <p:nvPicPr>
          <p:cNvPr id="2050" name="Picture 2" descr="http://www.milkrite.com/Images/Shared/Products/impulse_air/ImpulseAir_li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249006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uren Tri-Circle Li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0000" flipH="1">
            <a:off x="6561478" y="1581368"/>
            <a:ext cx="797112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2.wp.com/conewango.com/wp-content/uploads/2015/04/new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60000">
            <a:off x="4839846" y="4464008"/>
            <a:ext cx="4156943" cy="136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55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566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6200" y="228600"/>
            <a:ext cx="9162402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+mn-lt"/>
              </a:rPr>
              <a:t>Testing for Potential Effect of Vented Inflations</a:t>
            </a:r>
            <a:endParaRPr lang="en-US" sz="3200" b="1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6200" y="1143000"/>
            <a:ext cx="5181600" cy="4775200"/>
          </a:xfrm>
        </p:spPr>
        <p:txBody>
          <a:bodyPr>
            <a:normAutofit lnSpcReduction="10000"/>
          </a:bodyPr>
          <a:lstStyle/>
          <a:p>
            <a:r>
              <a:rPr lang="en-US" sz="18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The ICAR Recording and Sampling Devices SC (RSD-SC) met in February 2017</a:t>
            </a:r>
          </a:p>
          <a:p>
            <a:endParaRPr lang="en-US" sz="1800" b="1" dirty="0">
              <a:solidFill>
                <a:srgbClr val="3366FF"/>
              </a:solidFill>
            </a:endParaRPr>
          </a:p>
          <a:p>
            <a:r>
              <a:rPr lang="en-US" sz="1800" b="1" dirty="0" smtClean="0">
                <a:solidFill>
                  <a:schemeClr val="tx2"/>
                </a:solidFill>
              </a:rPr>
              <a:t>Similar concerns from Canada, UK, Denmark, Germany, Poland, France and Netherlands regarding vented inflations</a:t>
            </a:r>
          </a:p>
          <a:p>
            <a:endParaRPr lang="en-US" sz="1800" b="1" dirty="0">
              <a:solidFill>
                <a:schemeClr val="tx2"/>
              </a:solidFill>
            </a:endParaRPr>
          </a:p>
          <a:p>
            <a:r>
              <a:rPr lang="en-US" sz="18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Manufacturers slow to comment as these inflations are non OEM equipment</a:t>
            </a:r>
          </a:p>
          <a:p>
            <a:endParaRPr lang="en-US" sz="1800" b="1" dirty="0" smtClean="0">
              <a:solidFill>
                <a:srgbClr val="3366FF"/>
              </a:solidFill>
            </a:endParaRPr>
          </a:p>
          <a:p>
            <a:r>
              <a:rPr lang="en-US" sz="1800" b="1" dirty="0" smtClean="0">
                <a:solidFill>
                  <a:schemeClr val="tx2"/>
                </a:solidFill>
              </a:rPr>
              <a:t>RSD-SC is planning a test of effect of vented inflations on milk meters</a:t>
            </a:r>
          </a:p>
          <a:p>
            <a:pPr lvl="1"/>
            <a:r>
              <a:rPr lang="en-US" sz="18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5 classes of meters</a:t>
            </a:r>
          </a:p>
          <a:p>
            <a:pPr lvl="1"/>
            <a:r>
              <a:rPr lang="en-US" sz="18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3 milk flow rates (3, 6, &amp; 9 kg/minute)</a:t>
            </a:r>
          </a:p>
          <a:p>
            <a:pPr lvl="1"/>
            <a:r>
              <a:rPr lang="en-US" sz="18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9 air admission rates (including 3 that exceed ISO specifications</a:t>
            </a:r>
            <a:endParaRPr lang="en-US" sz="18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endParaRPr lang="en-US" sz="18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FF0000"/>
              </a:solidFill>
            </a:endParaRPr>
          </a:p>
          <a:p>
            <a:endParaRPr lang="en-US" sz="1800" b="1" dirty="0">
              <a:solidFill>
                <a:schemeClr val="tx2"/>
              </a:solidFill>
            </a:endParaRPr>
          </a:p>
          <a:p>
            <a:endParaRPr lang="en-US" sz="1800" b="1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endParaRPr lang="en-US" sz="1600" b="1" dirty="0" smtClean="0">
              <a:solidFill>
                <a:schemeClr val="tx2"/>
              </a:solidFill>
            </a:endParaRPr>
          </a:p>
        </p:txBody>
      </p:sp>
      <p:pic>
        <p:nvPicPr>
          <p:cNvPr id="2050" name="Picture 2" descr="http://www.milkrite.com/Images/Shared/Products/impulse_air/ImpulseAir_li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"/>
            <a:ext cx="249006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auren Tri-Circle Li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0000" flipH="1">
            <a:off x="6561478" y="1581368"/>
            <a:ext cx="797112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2.wp.com/conewango.com/wp-content/uploads/2015/04/new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60000">
            <a:off x="4839846" y="4464008"/>
            <a:ext cx="4156943" cy="136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8464" y="6410614"/>
            <a:ext cx="457200" cy="329184"/>
          </a:xfrm>
        </p:spPr>
        <p:txBody>
          <a:bodyPr/>
          <a:lstStyle/>
          <a:p>
            <a:fld id="{0CFEC368-1D7A-4F81-ABF6-AE0E36BAF64C}" type="slidenum">
              <a:rPr lang="en-US" sz="1400" b="1" smtClean="0"/>
              <a:pPr/>
              <a:t>56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273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Some Final Thoughts on Meters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u="sng" dirty="0" smtClean="0"/>
              <a:t>EQUIPMENT PERFORMANCE</a:t>
            </a:r>
            <a:endParaRPr lang="en-US" b="1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54880" y="1676400"/>
            <a:ext cx="4160520" cy="6397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u="sng" dirty="0" smtClean="0"/>
              <a:t>FIELD TECHNICIAN PERFORMANCE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Start with clean, sanitized meters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Minimize hose length </a:t>
            </a:r>
          </a:p>
          <a:p>
            <a:pPr lvl="1"/>
            <a:r>
              <a:rPr lang="en-US" b="1" dirty="0" smtClean="0">
                <a:solidFill>
                  <a:schemeClr val="bg2"/>
                </a:solidFill>
              </a:rPr>
              <a:t>Reduce vacuum loss</a:t>
            </a:r>
          </a:p>
          <a:p>
            <a:pPr lvl="1"/>
            <a:r>
              <a:rPr lang="en-US" b="1" dirty="0" smtClean="0">
                <a:solidFill>
                  <a:schemeClr val="bg2"/>
                </a:solidFill>
              </a:rPr>
              <a:t>May have to have different hoses for different dairies</a:t>
            </a:r>
          </a:p>
          <a:p>
            <a:r>
              <a:rPr lang="en-US" b="1" dirty="0" smtClean="0">
                <a:solidFill>
                  <a:srgbClr val="292929"/>
                </a:solidFill>
              </a:rPr>
              <a:t>Clean the outside as well as the inside</a:t>
            </a:r>
          </a:p>
          <a:p>
            <a:pPr lvl="1"/>
            <a:r>
              <a:rPr lang="en-US" b="1" dirty="0" smtClean="0">
                <a:solidFill>
                  <a:schemeClr val="bg2"/>
                </a:solidFill>
              </a:rPr>
              <a:t>CIP is NOT enough!</a:t>
            </a:r>
          </a:p>
          <a:p>
            <a:pPr lvl="1"/>
            <a:r>
              <a:rPr lang="en-US" b="1" dirty="0" smtClean="0">
                <a:solidFill>
                  <a:schemeClr val="bg2"/>
                </a:solidFill>
              </a:rPr>
              <a:t>Protect meters – wax, etc.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 smtClean="0"/>
              <a:t>Service and repair meters often</a:t>
            </a:r>
          </a:p>
          <a:p>
            <a:pPr lvl="1"/>
            <a:r>
              <a:rPr lang="en-US" b="1" dirty="0" smtClean="0">
                <a:solidFill>
                  <a:schemeClr val="bg2"/>
                </a:solidFill>
              </a:rPr>
              <a:t>Share what is going on!</a:t>
            </a:r>
          </a:p>
          <a:p>
            <a:pPr lvl="1"/>
            <a:r>
              <a:rPr lang="en-US" b="1" dirty="0" smtClean="0">
                <a:solidFill>
                  <a:schemeClr val="bg2"/>
                </a:solidFill>
              </a:rPr>
              <a:t>Replace VSO &amp; gaskets</a:t>
            </a:r>
          </a:p>
          <a:p>
            <a:r>
              <a:rPr lang="en-US" b="1" dirty="0" smtClean="0"/>
              <a:t>Read the meters properly without  any influence from dairy owner</a:t>
            </a:r>
          </a:p>
          <a:p>
            <a:r>
              <a:rPr lang="en-US" b="1" dirty="0" smtClean="0">
                <a:solidFill>
                  <a:schemeClr val="bg2"/>
                </a:solidFill>
              </a:rPr>
              <a:t>Use proper sampling and mixing techniques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7944"/>
            <a:ext cx="402432" cy="365125"/>
          </a:xfrm>
        </p:spPr>
        <p:txBody>
          <a:bodyPr/>
          <a:lstStyle/>
          <a:p>
            <a:fld id="{20D155AE-76B6-4FFC-8E9D-85FA3D335352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48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 smtClean="0"/>
              <a:t>You control your image…</a:t>
            </a:r>
          </a:p>
          <a:p>
            <a:endParaRPr lang="en-US" sz="1200" b="1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Professional appearance</a:t>
            </a:r>
          </a:p>
          <a:p>
            <a:pPr lvl="1"/>
            <a:r>
              <a:rPr lang="en-US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Properly operating equipment</a:t>
            </a:r>
          </a:p>
          <a:p>
            <a:pPr lvl="1"/>
            <a:r>
              <a:rPr lang="en-US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Proper technique</a:t>
            </a:r>
          </a:p>
          <a:p>
            <a:pPr lvl="1"/>
            <a:r>
              <a:rPr lang="en-US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Exceed the minimum requirements</a:t>
            </a:r>
          </a:p>
          <a:p>
            <a:pPr lvl="1"/>
            <a:r>
              <a:rPr lang="en-US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Communicate your needs with management</a:t>
            </a:r>
          </a:p>
          <a:p>
            <a:pPr lvl="1"/>
            <a:endParaRPr lang="en-US" b="1" dirty="0" smtClean="0"/>
          </a:p>
          <a:p>
            <a:r>
              <a:rPr lang="en-US" b="1" dirty="0" smtClean="0"/>
              <a:t>Resulting in…</a:t>
            </a:r>
          </a:p>
          <a:p>
            <a:endParaRPr lang="en-US" sz="1200" b="1" dirty="0" smtClean="0"/>
          </a:p>
          <a:p>
            <a:pPr lvl="1"/>
            <a:r>
              <a:rPr lang="en-US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Accurate and consistent results</a:t>
            </a:r>
          </a:p>
          <a:p>
            <a:pPr lvl="1"/>
            <a:r>
              <a:rPr lang="en-US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Fewer concerns and/or complaints from dairymen</a:t>
            </a:r>
          </a:p>
          <a:p>
            <a:pPr lvl="1"/>
            <a:r>
              <a:rPr lang="en-US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Customer retention and satisfaction</a:t>
            </a:r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Your Challenge is…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9045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419601"/>
            <a:ext cx="8229600" cy="1524000"/>
          </a:xfrm>
        </p:spPr>
        <p:txBody>
          <a:bodyPr>
            <a:normAutofit lnSpcReduction="10000"/>
          </a:bodyPr>
          <a:lstStyle/>
          <a:p>
            <a:pPr marL="624078" indent="-514350">
              <a:buNone/>
            </a:pPr>
            <a:r>
              <a:rPr lang="en-US" sz="2400" b="1" i="1" dirty="0" smtClean="0">
                <a:solidFill>
                  <a:srgbClr val="000066"/>
                </a:solidFill>
              </a:rPr>
              <a:t>A simple, yet vital mission….</a:t>
            </a:r>
          </a:p>
          <a:p>
            <a:pPr marL="624078" indent="-514350" algn="ctr">
              <a:buNone/>
            </a:pPr>
            <a:endParaRPr lang="en-US" sz="1500" b="1" i="1" dirty="0" smtClean="0">
              <a:solidFill>
                <a:srgbClr val="000066"/>
              </a:solidFill>
            </a:endParaRPr>
          </a:p>
          <a:p>
            <a:pPr marL="624078" indent="-514350" algn="ctr">
              <a:buNone/>
            </a:pPr>
            <a:r>
              <a:rPr lang="en-US" b="1" i="1" dirty="0" smtClean="0">
                <a:solidFill>
                  <a:srgbClr val="000066"/>
                </a:solidFill>
              </a:rPr>
              <a:t>Providing a reliable source of information to people interested in the U.S. dairy records industry.</a:t>
            </a:r>
          </a:p>
          <a:p>
            <a:pPr marL="624078" indent="-514350" algn="ctr">
              <a:buNone/>
            </a:pPr>
            <a:endParaRPr lang="en-US" b="1" i="1" dirty="0" smtClean="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0066"/>
                </a:solidFill>
                <a:effectLst/>
              </a:rPr>
              <a:t>Quality Certification Services Inc.</a:t>
            </a:r>
            <a:endParaRPr lang="en-US" sz="3600" dirty="0">
              <a:solidFill>
                <a:srgbClr val="000066"/>
              </a:solidFill>
              <a:effectLst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397000"/>
          <a:ext cx="8001000" cy="294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Tru-Test Pull-Out - Maintenance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52400" y="1219200"/>
            <a:ext cx="4572000" cy="45259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Inspect nozzle, replace only when meter does not calibrate</a:t>
            </a:r>
          </a:p>
          <a:p>
            <a:pPr lvl="1">
              <a:buFont typeface="Arial" pitchFamily="34" charset="0"/>
              <a:buChar char="•"/>
            </a:pPr>
            <a:endParaRPr lang="en-US" sz="2000" b="1" dirty="0"/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Remove with fingers – not pliers, etc.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Do not reuse nozzles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1371600"/>
            <a:ext cx="2556461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08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wb_hi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743200" y="1295400"/>
            <a:ext cx="1371600" cy="42862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Tru-Test Pull-Out - Maintenance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267200" y="1470818"/>
            <a:ext cx="4572000" cy="45259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Flask plug improvements have been made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Thicker base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Tolerances changed to fit &amp; seal better to flask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Look for 3 dot pips under the base for the improved flask plugs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</p:txBody>
      </p:sp>
      <p:pic>
        <p:nvPicPr>
          <p:cNvPr id="7" name="Picture 4" descr="DSCF25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81000" y="2133600"/>
            <a:ext cx="2133600" cy="16002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60063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Tru-Test Pull-Out - Maintenance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04800" y="1981200"/>
            <a:ext cx="4572000" cy="3763963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New laser-etched flasks – do not use flask tapes on flasks for WB meters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2933700" cy="541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99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wb_hi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743200" y="1447947"/>
            <a:ext cx="1371600" cy="39811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155AE-76B6-4FFC-8E9D-85FA3D33535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Tru-Test Ezi-Test</a:t>
            </a:r>
            <a:endParaRPr lang="en-US" sz="36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864291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Most popular meter in the world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Milk, Wash/Mix and Sample positions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Standard Bore (old) or Wide Bore (new) models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Self-contained (closed system)</a:t>
            </a:r>
          </a:p>
          <a:p>
            <a:pPr>
              <a:buNone/>
            </a:pPr>
            <a:endParaRPr lang="en-US" b="1" dirty="0"/>
          </a:p>
        </p:txBody>
      </p:sp>
      <p:pic>
        <p:nvPicPr>
          <p:cNvPr id="9" name="Content Placeholder 6" descr="sbpullou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2511" y="1295400"/>
            <a:ext cx="1941998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7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3">
      <a:dk1>
        <a:srgbClr val="000099"/>
      </a:dk1>
      <a:lt1>
        <a:sysClr val="window" lastClr="FFFFFF"/>
      </a:lt1>
      <a:dk2>
        <a:srgbClr val="000099"/>
      </a:dk2>
      <a:lt2>
        <a:srgbClr val="5B5BFF"/>
      </a:lt2>
      <a:accent1>
        <a:srgbClr val="000099"/>
      </a:accent1>
      <a:accent2>
        <a:srgbClr val="ADADFF"/>
      </a:accent2>
      <a:accent3>
        <a:srgbClr val="000033"/>
      </a:accent3>
      <a:accent4>
        <a:srgbClr val="FFFF00"/>
      </a:accent4>
      <a:accent5>
        <a:srgbClr val="ADADFF"/>
      </a:accent5>
      <a:accent6>
        <a:srgbClr val="00B050"/>
      </a:accent6>
      <a:hlink>
        <a:srgbClr val="FF0000"/>
      </a:hlink>
      <a:folHlink>
        <a:srgbClr val="0000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5618</TotalTime>
  <Words>1724</Words>
  <Application>Microsoft Office PowerPoint</Application>
  <PresentationFormat>On-screen Show (4:3)</PresentationFormat>
  <Paragraphs>535</Paragraphs>
  <Slides>59</Slides>
  <Notes>59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Clarity</vt:lpstr>
      <vt:lpstr>Document</vt:lpstr>
      <vt:lpstr>Care and Maintenance  of Portable Meters </vt:lpstr>
      <vt:lpstr>Topics to Cover…</vt:lpstr>
      <vt:lpstr>Maintenance of  Approved Meters</vt:lpstr>
      <vt:lpstr>Tru-Test Pull-Out</vt:lpstr>
      <vt:lpstr>Tru-Test Pull-Out - Maintenance</vt:lpstr>
      <vt:lpstr>Tru-Test Pull-Out - Maintenance</vt:lpstr>
      <vt:lpstr>Tru-Test Pull-Out - Maintenance</vt:lpstr>
      <vt:lpstr>Tru-Test Pull-Out - Maintenance</vt:lpstr>
      <vt:lpstr>Tru-Test Ezi-Test</vt:lpstr>
      <vt:lpstr>Tru-Test Ezi-Test - Maintenance</vt:lpstr>
      <vt:lpstr>Tru-Test Ezi-Test – Annual Service Kits</vt:lpstr>
      <vt:lpstr>Tru-Test Ezi-Test – Flask Seal</vt:lpstr>
      <vt:lpstr>Tru-Test Ezi-Test - Maintenance</vt:lpstr>
      <vt:lpstr>Tru-Test Ezi-Test - Maintenance</vt:lpstr>
      <vt:lpstr>Tru-Test Ezi-Test - Maintenance</vt:lpstr>
      <vt:lpstr>Tru-Test Ezi-Test - Grommets</vt:lpstr>
      <vt:lpstr>Tru-Test Auto-Sampler</vt:lpstr>
      <vt:lpstr>Tru-Test Auto Sampler - Maintenance</vt:lpstr>
      <vt:lpstr>Tru-Test Auto Sampler – Service Kits</vt:lpstr>
      <vt:lpstr>Tru-Test Auto Sampler – Maintenance</vt:lpstr>
      <vt:lpstr>Tru-Test Auto Sampler - Maintenance</vt:lpstr>
      <vt:lpstr>Tru-Test Auto Sampler – Flask Seal</vt:lpstr>
      <vt:lpstr>Tru-Test Auto Sampler - Maintenance</vt:lpstr>
      <vt:lpstr>Tru-Test Auto Sampler - Grommets</vt:lpstr>
      <vt:lpstr>Tru-Test Auto-Sampler – Sampler Dial</vt:lpstr>
      <vt:lpstr>Tru-Test Auto-Sampler – Sampler</vt:lpstr>
      <vt:lpstr>PowerPoint Presentation</vt:lpstr>
      <vt:lpstr>Tru-Test Farmer and Econo-Valve</vt:lpstr>
      <vt:lpstr>Foss Milko-Scope</vt:lpstr>
      <vt:lpstr>Waikato MK V</vt:lpstr>
      <vt:lpstr>Waikato SpeedSampler</vt:lpstr>
      <vt:lpstr>Unapproved DHI Meters – Mini-Test</vt:lpstr>
      <vt:lpstr>Unapproved DHI Meters - TeSa</vt:lpstr>
      <vt:lpstr>Unapproved DHI Meters - Bodmin</vt:lpstr>
      <vt:lpstr>Unapproved DHI Meters - Flaco</vt:lpstr>
      <vt:lpstr>         Meter Repair Tags</vt:lpstr>
      <vt:lpstr>Meter Storage and Transport</vt:lpstr>
      <vt:lpstr>Meter Storage</vt:lpstr>
      <vt:lpstr>Meter Storage &amp; Transportation</vt:lpstr>
      <vt:lpstr>Meter Storage &amp; Transportation</vt:lpstr>
      <vt:lpstr>Meter Storage &amp; Transportation</vt:lpstr>
      <vt:lpstr>Meter Storage &amp; Transportation</vt:lpstr>
      <vt:lpstr>Meter Mask</vt:lpstr>
      <vt:lpstr>Heavy Duty Meter Cleaning</vt:lpstr>
      <vt:lpstr>Proper Sampling and Reading</vt:lpstr>
      <vt:lpstr>Sample Mixing Research</vt:lpstr>
      <vt:lpstr>58# milk in 102# Tru-Test Pullout Meter poured without mixing</vt:lpstr>
      <vt:lpstr>51# of milk in 68# Tru-Test Pullout Meter</vt:lpstr>
      <vt:lpstr>65# milk in 102# Tru-Test Pullout Meter</vt:lpstr>
      <vt:lpstr>37# of milk in 68# Tru-Test Meter </vt:lpstr>
      <vt:lpstr>Findings on Sample Mixing</vt:lpstr>
      <vt:lpstr>Reading the Flask Volume</vt:lpstr>
      <vt:lpstr>PowerPoint Presentation</vt:lpstr>
      <vt:lpstr>Test Day/Milk Shipped Deviations &lt; 96%</vt:lpstr>
      <vt:lpstr>Test Day/Milk Shipped Deviations &gt; 110%</vt:lpstr>
      <vt:lpstr>Testing for Potential Effect of Vented Inflations</vt:lpstr>
      <vt:lpstr>Some Final Thoughts on Meters</vt:lpstr>
      <vt:lpstr>Your Challenge is…</vt:lpstr>
      <vt:lpstr>Quality Certification Services Inc.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Milk recording samples –  multiple analyses, multiple challenges</dc:title>
  <dc:creator>Steven J. Sievert</dc:creator>
  <cp:lastModifiedBy>Steven J. Sievert</cp:lastModifiedBy>
  <cp:revision>243</cp:revision>
  <cp:lastPrinted>2016-10-19T18:30:45Z</cp:lastPrinted>
  <dcterms:created xsi:type="dcterms:W3CDTF">2013-05-17T16:20:53Z</dcterms:created>
  <dcterms:modified xsi:type="dcterms:W3CDTF">2017-07-26T19:21:32Z</dcterms:modified>
</cp:coreProperties>
</file>